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94" r:id="rId3"/>
    <p:sldId id="293" r:id="rId4"/>
    <p:sldId id="295" r:id="rId5"/>
    <p:sldId id="297" r:id="rId6"/>
    <p:sldId id="298" r:id="rId7"/>
    <p:sldId id="299" r:id="rId8"/>
    <p:sldId id="300" r:id="rId9"/>
    <p:sldId id="301" r:id="rId10"/>
    <p:sldId id="303" r:id="rId11"/>
    <p:sldId id="304" r:id="rId12"/>
    <p:sldId id="279" r:id="rId13"/>
    <p:sldId id="305" r:id="rId15"/>
    <p:sldId id="306" r:id="rId16"/>
    <p:sldId id="263" r:id="rId17"/>
    <p:sldId id="268" r:id="rId18"/>
    <p:sldId id="257" r:id="rId19"/>
    <p:sldId id="267" r:id="rId20"/>
    <p:sldId id="258" r:id="rId21"/>
    <p:sldId id="259" r:id="rId22"/>
    <p:sldId id="261" r:id="rId23"/>
    <p:sldId id="260" r:id="rId24"/>
    <p:sldId id="270" r:id="rId25"/>
    <p:sldId id="271" r:id="rId26"/>
    <p:sldId id="27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598"/>
    <p:restoredTop sz="94368"/>
  </p:normalViewPr>
  <p:slideViewPr>
    <p:cSldViewPr snapToGrid="0" snapToObjects="1">
      <p:cViewPr varScale="1">
        <p:scale>
          <a:sx n="97" d="100"/>
          <a:sy n="97" d="100"/>
        </p:scale>
        <p:origin x="24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D28E2-FAAE-6E4D-BED2-80F6B9A383AB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7EB41-257F-ED47-829C-A97B1C17290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B27EB41-257F-ED47-829C-A97B1C17290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B27EB41-257F-ED47-829C-A97B1C17290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B27EB41-257F-ED47-829C-A97B1C17290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7EB41-257F-ED47-829C-A97B1C17290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623A-EF15-C54F-BA02-B8269D4D24A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F4FD-46E0-8849-B349-FF6EB8C501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623A-EF15-C54F-BA02-B8269D4D24A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F4FD-46E0-8849-B349-FF6EB8C501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623A-EF15-C54F-BA02-B8269D4D24A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F4FD-46E0-8849-B349-FF6EB8C501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623A-EF15-C54F-BA02-B8269D4D24A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F4FD-46E0-8849-B349-FF6EB8C501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623A-EF15-C54F-BA02-B8269D4D24A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F4FD-46E0-8849-B349-FF6EB8C501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623A-EF15-C54F-BA02-B8269D4D24A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F4FD-46E0-8849-B349-FF6EB8C501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623A-EF15-C54F-BA02-B8269D4D24A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F4FD-46E0-8849-B349-FF6EB8C501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623A-EF15-C54F-BA02-B8269D4D24A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F4FD-46E0-8849-B349-FF6EB8C501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623A-EF15-C54F-BA02-B8269D4D24A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F4FD-46E0-8849-B349-FF6EB8C501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623A-EF15-C54F-BA02-B8269D4D24A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F4FD-46E0-8849-B349-FF6EB8C501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623A-EF15-C54F-BA02-B8269D4D24A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F4FD-46E0-8849-B349-FF6EB8C501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2623A-EF15-C54F-BA02-B8269D4D24A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DF4FD-46E0-8849-B349-FF6EB8C5010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855" y="1082675"/>
            <a:ext cx="11704955" cy="5302250"/>
          </a:xfrm>
        </p:spPr>
        <p:txBody>
          <a:bodyPr>
            <a:normAutofit/>
          </a:bodyPr>
          <a:lstStyle/>
          <a:p>
            <a:r>
              <a:rPr lang="en-US" altLang="zh-CN" sz="2400">
                <a:sym typeface="+mn-ea"/>
              </a:rPr>
              <a:t>Internet</a:t>
            </a:r>
            <a:r>
              <a:rPr lang="zh-CN" altLang="zh-CN" sz="2400">
                <a:sym typeface="+mn-ea"/>
              </a:rPr>
              <a:t>拓扑测量：</a:t>
            </a:r>
            <a:endParaRPr lang="zh-CN" altLang="zh-CN" sz="2400"/>
          </a:p>
          <a:p>
            <a:pPr lvl="1"/>
            <a:r>
              <a:rPr lang="zh-CN" altLang="en-US" sz="2400">
                <a:sym typeface="+mn-ea"/>
              </a:rPr>
              <a:t>在</a:t>
            </a:r>
            <a:r>
              <a:rPr lang="en-US" altLang="zh-CN" sz="2400">
                <a:sym typeface="+mn-ea"/>
              </a:rPr>
              <a:t>Internet</a:t>
            </a:r>
            <a:r>
              <a:rPr lang="zh-CN" altLang="en-US" sz="2400">
                <a:sym typeface="+mn-ea"/>
              </a:rPr>
              <a:t>拓扑测量的上下文中，</a:t>
            </a:r>
            <a:r>
              <a:rPr lang="en-US" altLang="zh-CN" sz="2400">
                <a:sym typeface="+mn-ea"/>
              </a:rPr>
              <a:t>Internet</a:t>
            </a:r>
            <a:r>
              <a:rPr lang="zh-CN" altLang="en-US" sz="2400">
                <a:sym typeface="+mn-ea"/>
              </a:rPr>
              <a:t>拓扑</a:t>
            </a:r>
            <a:r>
              <a:rPr lang="zh-CN" altLang="zh-CN" sz="2400">
                <a:sym typeface="+mn-ea"/>
              </a:rPr>
              <a:t>通常指</a:t>
            </a:r>
            <a:r>
              <a:rPr lang="en-US" altLang="zh-CN" sz="2400">
                <a:sym typeface="+mn-ea"/>
              </a:rPr>
              <a:t>Internet</a:t>
            </a:r>
            <a:r>
              <a:rPr lang="zh-CN" altLang="en-US" sz="2400">
                <a:sym typeface="+mn-ea"/>
              </a:rPr>
              <a:t>的物理拓扑，</a:t>
            </a:r>
            <a:r>
              <a:rPr lang="en-US" altLang="zh-CN" sz="2400">
                <a:sym typeface="+mn-ea"/>
              </a:rPr>
              <a:t>(i.e. Internet </a:t>
            </a:r>
            <a:r>
              <a:rPr lang="zh-CN" altLang="en-US" sz="2400">
                <a:sym typeface="+mn-ea"/>
              </a:rPr>
              <a:t>中的实体的互连关系和地理位置关系</a:t>
            </a:r>
            <a:r>
              <a:rPr lang="en-US" altLang="zh-CN" sz="2400">
                <a:sym typeface="+mn-ea"/>
              </a:rPr>
              <a:t>)</a:t>
            </a:r>
            <a:endParaRPr lang="zh-CN" altLang="en-US" sz="2400">
              <a:sym typeface="+mn-ea"/>
            </a:endParaRPr>
          </a:p>
          <a:p>
            <a:pPr lvl="1"/>
            <a:r>
              <a:rPr lang="zh-CN" altLang="en-US" sz="2400">
                <a:sym typeface="+mn-ea"/>
              </a:rPr>
              <a:t>通常被表达成一个图结构，节点代表网络中的实体，边代表实体间的关系，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Internet</a:t>
            </a:r>
            <a:r>
              <a:rPr lang="zh-CN" altLang="zh-CN" sz="2400">
                <a:sym typeface="+mn-ea"/>
              </a:rPr>
              <a:t>拓扑测量的意义：</a:t>
            </a:r>
            <a:endParaRPr lang="zh-CN" altLang="zh-CN" sz="2400"/>
          </a:p>
          <a:p>
            <a:pPr lvl="1"/>
            <a:r>
              <a:rPr lang="zh-CN" altLang="en-US" sz="2400">
                <a:sym typeface="+mn-ea"/>
              </a:rPr>
              <a:t>理论研究价值，对复杂网络的结构研究和行为预测，</a:t>
            </a:r>
            <a:endParaRPr lang="zh-CN" altLang="en-US" sz="2400"/>
          </a:p>
          <a:p>
            <a:pPr lvl="1"/>
            <a:r>
              <a:rPr lang="zh-CN" altLang="en-US" sz="2400">
                <a:sym typeface="+mn-ea"/>
              </a:rPr>
              <a:t>实际应用价值，拓扑会影响网络协议的性能，因而对拓扑的掌握可以更好的设计和评估网络协议</a:t>
            </a:r>
            <a:endParaRPr lang="en-US" sz="2400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235227" y="180746"/>
            <a:ext cx="11704981" cy="1284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  <a:sym typeface="+mn-ea"/>
              </a:rPr>
              <a:t>拓扑测量概念和意义</a:t>
            </a:r>
            <a:endParaRPr lang="zh-CN" altLang="en-US" sz="4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70349" y="4857"/>
            <a:ext cx="9476984" cy="809336"/>
          </a:xfrm>
        </p:spPr>
        <p:txBody>
          <a:bodyPr>
            <a:normAutofit/>
          </a:bodyPr>
          <a:lstStyle/>
          <a:p>
            <a:pPr marL="0" algn="ctr">
              <a:buFont typeface="Arial"/>
              <a:buNone/>
            </a:pPr>
            <a:r>
              <a:rPr lang="en-US" altLang="zh-CN" sz="4400" dirty="0" smtClean="0">
                <a:latin typeface="FZ 大黑简体" charset="-122"/>
                <a:ea typeface="FZ 大黑简体" charset="-122"/>
                <a:cs typeface="FZ 大黑简体" charset="-122"/>
              </a:rPr>
              <a:t>PoP</a:t>
            </a: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级</a:t>
            </a:r>
            <a:r>
              <a:rPr lang="en-US" altLang="zh-CN" sz="4400" dirty="0" smtClean="0">
                <a:latin typeface="FZ 大黑简体" charset="-122"/>
                <a:ea typeface="FZ 大黑简体" charset="-122"/>
                <a:cs typeface="FZ 大黑简体" charset="-122"/>
              </a:rPr>
              <a:t>(</a:t>
            </a:r>
            <a:r>
              <a:rPr lang="zh-CN" altLang="zh-CN" sz="4400" dirty="0" smtClean="0">
                <a:latin typeface="FZ 大黑简体" charset="-122"/>
                <a:ea typeface="FZ 大黑简体" charset="-122"/>
                <a:cs typeface="FZ 大黑简体" charset="-122"/>
              </a:rPr>
              <a:t>续</a:t>
            </a:r>
            <a:r>
              <a:rPr lang="en-US" altLang="zh-CN" sz="4400" dirty="0" smtClean="0">
                <a:latin typeface="FZ 大黑简体" charset="-122"/>
                <a:ea typeface="FZ 大黑简体" charset="-122"/>
                <a:cs typeface="FZ 大黑简体" charset="-122"/>
              </a:rPr>
              <a:t>)</a:t>
            </a:r>
            <a:endParaRPr lang="en-US" altLang="zh-CN" sz="4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374650" y="1221740"/>
            <a:ext cx="11009630" cy="497713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endParaRPr lang="zh-CN" altLang="en-US" sz="1710" dirty="0">
              <a:latin typeface="FangSong" charset="0"/>
              <a:ea typeface="FangSong" charset="0"/>
              <a:cs typeface="FangSong" charset="0"/>
            </a:endParaRPr>
          </a:p>
          <a:p>
            <a:pPr lvl="0" algn="l"/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对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PoP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拓扑测量的相关研究提出三种主要方法：</a:t>
            </a:r>
            <a:endParaRPr lang="zh-CN" altLang="en-US" sz="2000" dirty="0">
              <a:latin typeface="FangSong" charset="0"/>
              <a:ea typeface="FangSong" charset="0"/>
              <a:cs typeface="FangSong" charset="0"/>
              <a:sym typeface="+mn-ea"/>
            </a:endParaRPr>
          </a:p>
          <a:p>
            <a:pPr lvl="1" algn="l"/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聚合更低层级的拓扑信息</a:t>
            </a: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2" algn="l"/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找到所有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ip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别名对，对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ip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进行域名查询，提取域名中的位置信息</a:t>
            </a: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2" algn="l"/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使用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icmp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探针，得到接口到所有观察点距离的多维向量，对接口进行聚类分析</a:t>
            </a: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2" algn="l"/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使用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geo-IP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数据库，使用启发式方法对集中的接口进行重新标注</a:t>
            </a:r>
            <a:endParaRPr lang="zh-CN" altLang="en-US" sz="2000" dirty="0">
              <a:latin typeface="FangSong" charset="0"/>
              <a:ea typeface="FangSong" charset="0"/>
              <a:cs typeface="FangSong" charset="0"/>
              <a:sym typeface="+mn-ea"/>
            </a:endParaRPr>
          </a:p>
          <a:p>
            <a:pPr lvl="2" algn="l"/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利用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PoP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中的接口间通信延迟较小且结构雷同的特点，在接口拓扑中，寻找基本图形，并忽略高延迟链接。从而得到候选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PoP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。</a:t>
            </a:r>
            <a:endParaRPr lang="zh-CN" altLang="en-US" sz="2000" dirty="0">
              <a:latin typeface="FangSong" charset="0"/>
              <a:ea typeface="FangSong" charset="0"/>
              <a:cs typeface="FangSong" charset="0"/>
              <a:sym typeface="+mn-ea"/>
            </a:endParaRPr>
          </a:p>
          <a:p>
            <a:pPr lvl="2" algn="l"/>
            <a:endParaRPr lang="en-US" altLang="zh-CN" sz="2000" dirty="0">
              <a:latin typeface="FangSong" charset="0"/>
              <a:ea typeface="FangSong" charset="0"/>
              <a:cs typeface="FangSong" charset="0"/>
            </a:endParaRPr>
          </a:p>
          <a:p>
            <a:pPr lvl="1" algn="l"/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利用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ping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更可靠的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rtt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，通过延迟的关系来推断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PoP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拓扑</a:t>
            </a:r>
            <a:endParaRPr lang="zh-CN" altLang="en-US" sz="2000" dirty="0">
              <a:latin typeface="FangSong" charset="0"/>
              <a:ea typeface="FangSong" charset="0"/>
              <a:cs typeface="FangSong" charset="0"/>
              <a:sym typeface="+mn-ea"/>
            </a:endParaRPr>
          </a:p>
          <a:p>
            <a:pPr lvl="2" algn="l"/>
            <a:r>
              <a:rPr lang="zh-CN" altLang="en-US" sz="1665" dirty="0">
                <a:latin typeface="FangSong" charset="0"/>
                <a:ea typeface="FangSong" charset="0"/>
                <a:cs typeface="FangSong" charset="0"/>
                <a:sym typeface="+mn-ea"/>
              </a:rPr>
              <a:t>缺点：没有反映地理位置关系，需要大规模测量平台支持</a:t>
            </a:r>
            <a:endParaRPr lang="zh-CN" altLang="en-US" sz="1665" dirty="0">
              <a:latin typeface="FangSong" charset="0"/>
              <a:ea typeface="FangSong" charset="0"/>
              <a:cs typeface="FangSong" charset="0"/>
              <a:sym typeface="+mn-ea"/>
            </a:endParaRPr>
          </a:p>
          <a:p>
            <a:pPr lvl="1" algn="l"/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不需要测量，直接通过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ISP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提供的注册信息</a:t>
            </a:r>
            <a:endParaRPr lang="zh-CN" altLang="en-US" sz="2000" dirty="0">
              <a:latin typeface="FangSong" charset="0"/>
              <a:ea typeface="FangSong" charset="0"/>
              <a:cs typeface="FangSong" charset="0"/>
              <a:sym typeface="+mn-ea"/>
            </a:endParaRPr>
          </a:p>
          <a:p>
            <a:pPr lvl="2" algn="l"/>
            <a:r>
              <a:rPr lang="zh-CN" altLang="en-US" sz="1665" dirty="0">
                <a:latin typeface="FangSong" charset="0"/>
                <a:ea typeface="FangSong" charset="0"/>
                <a:cs typeface="FangSong" charset="0"/>
              </a:rPr>
              <a:t>缺点：无法及时更新过期的数据，无法反映域间链接。</a:t>
            </a:r>
            <a:endParaRPr lang="zh-CN" altLang="en-US" sz="1665" dirty="0">
              <a:latin typeface="FangSong" charset="0"/>
              <a:ea typeface="FangSong" charset="0"/>
              <a:cs typeface="FangSong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1291590"/>
            <a:ext cx="11704955" cy="4897755"/>
          </a:xfrm>
        </p:spPr>
        <p:txBody>
          <a:bodyPr>
            <a:normAutofit lnSpcReduction="10000"/>
          </a:bodyPr>
          <a:lstStyle/>
          <a:p>
            <a:pPr lvl="0" algn="l"/>
            <a:r>
              <a:rPr lang="zh-CN" altLang="en-US" sz="2000" dirty="0">
                <a:latin typeface="FangSong" charset="0"/>
                <a:ea typeface="FangSong" charset="0"/>
                <a:cs typeface="FangSong" charset="0"/>
              </a:rPr>
              <a:t>自治域拓扑中的节点代表以自治域号为标识的自治域，边代表逻辑上的链接关系。链接按照所连接自治域的商业关系可以分成：customer-provider, peer-peer，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</a:rPr>
              <a:t>Sibling relations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</a:rPr>
              <a:t>。</a:t>
            </a: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0" algn="l"/>
            <a:r>
              <a:rPr lang="zh-CN" altLang="en-US" sz="2000" dirty="0">
                <a:latin typeface="FangSong" charset="0"/>
                <a:ea typeface="FangSong" charset="0"/>
                <a:cs typeface="FangSong" charset="0"/>
              </a:rPr>
              <a:t>由于因特网交换点(IXP)，AS在地理空间上重叠，AS内部不一致性，图结构无法全面刻划自治域级的拓扑，因此对自治域级的拓扑描述需要使用超图。</a:t>
            </a:r>
            <a:endParaRPr lang="zh-CN" altLang="en-US" sz="2400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235227" y="6756"/>
            <a:ext cx="11704981" cy="1284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自治域级</a:t>
            </a:r>
            <a:endParaRPr lang="zh-CN" altLang="en-US" sz="4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pic>
        <p:nvPicPr>
          <p:cNvPr id="4" name="图片 3" descr="捕获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950" y="2907030"/>
            <a:ext cx="6682105" cy="3874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1453515"/>
            <a:ext cx="11704955" cy="4897755"/>
          </a:xfrm>
        </p:spPr>
        <p:txBody>
          <a:bodyPr>
            <a:normAutofit/>
          </a:bodyPr>
          <a:lstStyle/>
          <a:p>
            <a:pPr lvl="0" algn="l"/>
            <a:r>
              <a:rPr lang="zh-CN" altLang="en-US" sz="2000" dirty="0">
                <a:latin typeface="FangSong" charset="0"/>
                <a:ea typeface="FangSong" charset="0"/>
                <a:cs typeface="FangSong" charset="0"/>
              </a:rPr>
              <a:t>自治域级拓扑测量方法：</a:t>
            </a: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1" algn="l"/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BGP路由信息：网络层控制平面上的被动/主动测量。通过被动/主动收集BGP路由信息，利用AS-path提供的可达性，推断自治域级的拓扑结构。优势：BGP信息提供实时可达性状态信息，还提供更新信息可以帮助研究域间路由的动态行为。缺点：BGP信息只描述可达性，不描述连接性，AS-path并不是实际路径。</a:t>
            </a:r>
            <a:endParaRPr lang="zh-CN" altLang="en-US" sz="1710" dirty="0">
              <a:latin typeface="FangSong" charset="0"/>
              <a:ea typeface="FangSong" charset="0"/>
              <a:cs typeface="FangSong" charset="0"/>
            </a:endParaRPr>
          </a:p>
          <a:p>
            <a:pPr lvl="1" algn="l"/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traceroute结合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BGP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：传输层数据平面上的主动测量。利用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BGP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将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路径上的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映射到自治域号上，属于不同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AS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但连续的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被认为是两个自治域间连接点。优势：能测量到两个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AS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间的多个连接，提供更详细的拓扑信息。劣势：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到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ASN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的映射并不是平凡的，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  <a:sym typeface="+mn-ea"/>
              </a:rPr>
              <a:t>存在各种复杂性。</a:t>
            </a:r>
            <a:endParaRPr lang="zh-CN" altLang="en-US" sz="1710" dirty="0">
              <a:latin typeface="FangSong" charset="0"/>
              <a:ea typeface="FangSong" charset="0"/>
              <a:cs typeface="FangSong" charset="0"/>
            </a:endParaRPr>
          </a:p>
          <a:p>
            <a:pPr lvl="1" algn="l"/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IRR(Internet Routing Registries)：利用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IRR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提供的路由路由仲裁数据库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(RADb)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提供的由各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AS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志愿给出的路由策略，邻接信息等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Internet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路由信息，推断自治域级拓扑结构。优势：易于获得，直接由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AS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提供。缺点：数据容易存在不一致，或过时的现象。</a:t>
            </a:r>
            <a:endParaRPr lang="zh-CN" altLang="en-US" sz="1710" dirty="0">
              <a:latin typeface="FangSong" charset="0"/>
              <a:ea typeface="FangSong" charset="0"/>
              <a:cs typeface="FangSong" charset="0"/>
            </a:endParaRPr>
          </a:p>
          <a:p>
            <a:pPr lvl="0" algn="l"/>
            <a:r>
              <a:rPr lang="zh-CN" altLang="en-US" sz="2000" dirty="0">
                <a:latin typeface="FangSong" charset="0"/>
                <a:ea typeface="FangSong" charset="0"/>
                <a:cs typeface="FangSong" charset="0"/>
              </a:rPr>
              <a:t>自治域的商业关系和层级：</a:t>
            </a: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1" algn="l"/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常用的自治域间的关系推断手段是，使用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AS-path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构造无向图，</a:t>
            </a:r>
            <a:endParaRPr lang="zh-CN" altLang="en-US" sz="1710" dirty="0">
              <a:latin typeface="FangSong" charset="0"/>
              <a:ea typeface="FangSong" charset="0"/>
              <a:cs typeface="FangSong" charset="0"/>
            </a:endParaRPr>
          </a:p>
          <a:p>
            <a:pPr marL="457200" lvl="1" indent="0" algn="l">
              <a:buNone/>
            </a:pP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使用特定算法使得满足无谷商业模型的边数最多。</a:t>
            </a:r>
            <a:endParaRPr lang="zh-CN" altLang="en-US" sz="1710" dirty="0">
              <a:latin typeface="FangSong" charset="0"/>
              <a:ea typeface="FangSong" charset="0"/>
              <a:cs typeface="FangSong" charset="0"/>
            </a:endParaRPr>
          </a:p>
          <a:p>
            <a:pPr lvl="1" algn="l"/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自治域具有层级结构，对自治域拓扑的测量可以区分不同层级的自治域。</a:t>
            </a:r>
            <a:endParaRPr lang="zh-CN" altLang="en-US" sz="1710" dirty="0">
              <a:latin typeface="FangSong" charset="0"/>
              <a:ea typeface="FangSong" charset="0"/>
              <a:cs typeface="FangSong" charset="0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235227" y="168681"/>
            <a:ext cx="11704981" cy="1284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自治域级</a:t>
            </a:r>
            <a:r>
              <a:rPr lang="en-US" altLang="zh-CN" sz="4400" dirty="0" smtClean="0">
                <a:latin typeface="FZ 大黑简体" charset="-122"/>
                <a:ea typeface="FZ 大黑简体" charset="-122"/>
                <a:cs typeface="FZ 大黑简体" charset="-122"/>
              </a:rPr>
              <a:t>(</a:t>
            </a: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续</a:t>
            </a:r>
            <a:r>
              <a:rPr lang="en-US" altLang="zh-CN" sz="4400" dirty="0" smtClean="0">
                <a:latin typeface="FZ 大黑简体" charset="-122"/>
                <a:ea typeface="FZ 大黑简体" charset="-122"/>
                <a:cs typeface="FZ 大黑简体" charset="-122"/>
              </a:rPr>
              <a:t>)</a:t>
            </a:r>
            <a:endParaRPr lang="en-US" altLang="zh-CN" sz="4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pic>
        <p:nvPicPr>
          <p:cNvPr id="2" name="图片 1" descr="捕获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4845" y="3924935"/>
            <a:ext cx="3814445" cy="2919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1453515"/>
            <a:ext cx="11704955" cy="4897755"/>
          </a:xfrm>
        </p:spPr>
        <p:txBody>
          <a:bodyPr>
            <a:normAutofit/>
          </a:bodyPr>
          <a:lstStyle/>
          <a:p>
            <a:pPr lvl="0" algn="l"/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Internet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拓扑测量属于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Internet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大数据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(Big Internet Data)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的范畴，</a:t>
            </a:r>
            <a:r>
              <a:rPr lang="zh-CN" altLang="en-US" sz="1700" dirty="0">
                <a:latin typeface="FangSong" charset="0"/>
                <a:ea typeface="FangSong" charset="0"/>
                <a:cs typeface="FangSong" charset="0"/>
                <a:sym typeface="+mn-ea"/>
              </a:rPr>
              <a:t>从之前针对</a:t>
            </a:r>
            <a:r>
              <a:rPr lang="en-US" altLang="zh-CN" sz="1700" dirty="0">
                <a:latin typeface="FangSong" charset="0"/>
                <a:ea typeface="FangSong" charset="0"/>
                <a:cs typeface="FangSong" charset="0"/>
                <a:sym typeface="+mn-ea"/>
              </a:rPr>
              <a:t>Internet</a:t>
            </a:r>
            <a:r>
              <a:rPr lang="zh-CN" altLang="en-US" sz="1700" dirty="0">
                <a:latin typeface="FangSong" charset="0"/>
                <a:ea typeface="FangSong" charset="0"/>
                <a:cs typeface="FangSong" charset="0"/>
                <a:sym typeface="+mn-ea"/>
              </a:rPr>
              <a:t>大数据的研究中，可以总结出一些共有的问题：</a:t>
            </a:r>
            <a:endParaRPr lang="zh-CN" altLang="en-US" sz="1700" dirty="0">
              <a:latin typeface="FangSong" charset="0"/>
              <a:ea typeface="FangSong" charset="0"/>
              <a:cs typeface="FangSong" charset="0"/>
            </a:endParaRPr>
          </a:p>
          <a:p>
            <a:pPr lvl="1" algn="l"/>
            <a:r>
              <a:rPr lang="zh-CN" altLang="en-US" sz="1455" dirty="0">
                <a:latin typeface="FangSong" charset="0"/>
                <a:ea typeface="FangSong" charset="0"/>
                <a:cs typeface="FangSong" charset="0"/>
              </a:rPr>
              <a:t>对于</a:t>
            </a:r>
            <a:r>
              <a:rPr lang="en-US" altLang="zh-CN" sz="1455" dirty="0">
                <a:latin typeface="FangSong" charset="0"/>
                <a:ea typeface="FangSong" charset="0"/>
                <a:cs typeface="FangSong" charset="0"/>
              </a:rPr>
              <a:t>Internet</a:t>
            </a:r>
            <a:r>
              <a:rPr lang="zh-CN" altLang="en-US" sz="1455" dirty="0">
                <a:latin typeface="FangSong" charset="0"/>
                <a:ea typeface="FangSong" charset="0"/>
                <a:cs typeface="FangSong" charset="0"/>
              </a:rPr>
              <a:t>大数据问题</a:t>
            </a:r>
            <a:r>
              <a:rPr lang="en-US" altLang="zh-CN" sz="1455" dirty="0">
                <a:latin typeface="FangSong" charset="0"/>
                <a:ea typeface="FangSong" charset="0"/>
                <a:cs typeface="FangSong" charset="0"/>
              </a:rPr>
              <a:t>(e.g. Internet </a:t>
            </a:r>
            <a:r>
              <a:rPr lang="zh-CN" altLang="en-US" sz="1455" dirty="0">
                <a:latin typeface="FangSong" charset="0"/>
                <a:ea typeface="FangSong" charset="0"/>
                <a:cs typeface="FangSong" charset="0"/>
              </a:rPr>
              <a:t>拓扑测量</a:t>
            </a:r>
            <a:r>
              <a:rPr lang="en-US" altLang="zh-CN" sz="1455" dirty="0">
                <a:latin typeface="FangSong" charset="0"/>
                <a:ea typeface="FangSong" charset="0"/>
                <a:cs typeface="FangSong" charset="0"/>
              </a:rPr>
              <a:t>)</a:t>
            </a:r>
            <a:r>
              <a:rPr lang="zh-CN" altLang="en-US" sz="1455" dirty="0">
                <a:latin typeface="FangSong" charset="0"/>
                <a:ea typeface="FangSong" charset="0"/>
                <a:cs typeface="FangSong" charset="0"/>
              </a:rPr>
              <a:t>，不单纯由大数据分析数量决定，比如在使用</a:t>
            </a:r>
            <a:r>
              <a:rPr lang="en-US" altLang="zh-CN" sz="1455" dirty="0">
                <a:latin typeface="FangSong" charset="0"/>
                <a:ea typeface="FangSong" charset="0"/>
                <a:cs typeface="FangSong" charset="0"/>
              </a:rPr>
              <a:t>BGP</a:t>
            </a:r>
            <a:r>
              <a:rPr lang="zh-CN" altLang="en-US" sz="1455" dirty="0">
                <a:latin typeface="FangSong" charset="0"/>
                <a:ea typeface="FangSong" charset="0"/>
                <a:cs typeface="FangSong" charset="0"/>
              </a:rPr>
              <a:t>路由数据测量</a:t>
            </a:r>
            <a:r>
              <a:rPr lang="en-US" altLang="zh-CN" sz="1455" dirty="0">
                <a:latin typeface="FangSong" charset="0"/>
                <a:ea typeface="FangSong" charset="0"/>
                <a:cs typeface="FangSong" charset="0"/>
              </a:rPr>
              <a:t>AS</a:t>
            </a:r>
            <a:r>
              <a:rPr lang="zh-CN" altLang="en-US" sz="1455" dirty="0">
                <a:latin typeface="FangSong" charset="0"/>
                <a:ea typeface="FangSong" charset="0"/>
                <a:cs typeface="FangSong" charset="0"/>
              </a:rPr>
              <a:t>级拓扑时，对于测量的不完全性是不能单一用增加测量数量来解决的。</a:t>
            </a:r>
            <a:endParaRPr lang="zh-CN" altLang="en-US" sz="1455" dirty="0">
              <a:latin typeface="FangSong" charset="0"/>
              <a:ea typeface="FangSong" charset="0"/>
              <a:cs typeface="FangSong" charset="0"/>
            </a:endParaRPr>
          </a:p>
          <a:p>
            <a:pPr lvl="1" algn="l"/>
            <a:r>
              <a:rPr lang="zh-CN" altLang="en-US" sz="1455" dirty="0">
                <a:latin typeface="FangSong" charset="0"/>
                <a:ea typeface="FangSong" charset="0"/>
                <a:cs typeface="FangSong" charset="0"/>
              </a:rPr>
              <a:t>此外，还需要领域知识和工程经验的应用，比如</a:t>
            </a:r>
            <a:r>
              <a:rPr lang="en-US" altLang="zh-CN" sz="1455" dirty="0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1455" dirty="0">
                <a:latin typeface="FangSong" charset="0"/>
                <a:ea typeface="FangSong" charset="0"/>
                <a:cs typeface="FangSong" charset="0"/>
              </a:rPr>
              <a:t>测量接口级拓扑结构时，人工选择的观察点会提高发现率。</a:t>
            </a:r>
            <a:endParaRPr lang="zh-CN" altLang="en-US" sz="1455" dirty="0">
              <a:latin typeface="FangSong" charset="0"/>
              <a:ea typeface="FangSong" charset="0"/>
              <a:cs typeface="FangSong" charset="0"/>
            </a:endParaRPr>
          </a:p>
          <a:p>
            <a:pPr lvl="1" algn="l"/>
            <a:r>
              <a:rPr lang="zh-CN" altLang="en-US" sz="1455" dirty="0">
                <a:latin typeface="FangSong" charset="0"/>
                <a:ea typeface="FangSong" charset="0"/>
                <a:cs typeface="FangSong" charset="0"/>
              </a:rPr>
              <a:t>除此之外，还要有对测量工具和数据集合的限制的明确认识，盲目的使用，不与研究目的契合，不可能得出正确的研究结果。</a:t>
            </a:r>
            <a:endParaRPr lang="zh-CN" altLang="en-US" sz="1455" dirty="0">
              <a:latin typeface="FangSong" charset="0"/>
              <a:ea typeface="FangSong" charset="0"/>
              <a:cs typeface="FangSong" charset="0"/>
            </a:endParaRPr>
          </a:p>
          <a:p>
            <a:pPr lvl="0" algn="l"/>
            <a:endParaRPr lang="zh-CN" altLang="en-US" sz="1710" dirty="0">
              <a:latin typeface="FangSong" charset="0"/>
              <a:ea typeface="FangSong" charset="0"/>
              <a:cs typeface="FangSong" charset="0"/>
            </a:endParaRPr>
          </a:p>
          <a:p>
            <a:pPr lvl="0" algn="l"/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因此，对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Internet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大数据的研究，都需要考虑如下问题：</a:t>
            </a:r>
            <a:endParaRPr lang="zh-CN" altLang="en-US" sz="1710" dirty="0">
              <a:latin typeface="FangSong" charset="0"/>
              <a:ea typeface="FangSong" charset="0"/>
              <a:cs typeface="FangSong" charset="0"/>
            </a:endParaRPr>
          </a:p>
          <a:p>
            <a:pPr lvl="1" algn="l"/>
            <a:r>
              <a:rPr lang="zh-CN" altLang="en-US" sz="1465" dirty="0">
                <a:latin typeface="FangSong" charset="0"/>
                <a:ea typeface="FangSong" charset="0"/>
                <a:cs typeface="FangSong" charset="0"/>
              </a:rPr>
              <a:t>研究采用了哪些测量技术和数据集，</a:t>
            </a:r>
            <a:endParaRPr lang="zh-CN" altLang="en-US" sz="1465" dirty="0">
              <a:latin typeface="FangSong" charset="0"/>
              <a:ea typeface="FangSong" charset="0"/>
              <a:cs typeface="FangSong" charset="0"/>
            </a:endParaRPr>
          </a:p>
          <a:p>
            <a:pPr lvl="1" algn="l"/>
            <a:r>
              <a:rPr lang="zh-CN" altLang="en-US" sz="1465" dirty="0">
                <a:latin typeface="FangSong" charset="0"/>
                <a:ea typeface="FangSong" charset="0"/>
                <a:cs typeface="FangSong" charset="0"/>
              </a:rPr>
              <a:t>技术和数据集的局限性有哪些，</a:t>
            </a:r>
            <a:endParaRPr lang="zh-CN" altLang="en-US" sz="1465" dirty="0">
              <a:latin typeface="FangSong" charset="0"/>
              <a:ea typeface="FangSong" charset="0"/>
              <a:cs typeface="FangSong" charset="0"/>
            </a:endParaRPr>
          </a:p>
          <a:p>
            <a:pPr lvl="1" algn="l"/>
            <a:r>
              <a:rPr lang="zh-CN" altLang="en-US" sz="1465" dirty="0">
                <a:latin typeface="FangSong" charset="0"/>
                <a:ea typeface="FangSong" charset="0"/>
                <a:cs typeface="FangSong" charset="0"/>
              </a:rPr>
              <a:t>局限性会如何影响测量结果，</a:t>
            </a:r>
            <a:endParaRPr lang="zh-CN" altLang="en-US" sz="1465" dirty="0">
              <a:latin typeface="FangSong" charset="0"/>
              <a:ea typeface="FangSong" charset="0"/>
              <a:cs typeface="FangSong" charset="0"/>
            </a:endParaRPr>
          </a:p>
          <a:p>
            <a:pPr lvl="1" algn="l"/>
            <a:endParaRPr lang="zh-CN" altLang="en-US" sz="1465" dirty="0">
              <a:latin typeface="FangSong" charset="0"/>
              <a:ea typeface="FangSong" charset="0"/>
              <a:cs typeface="FangSong" charset="0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235227" y="168681"/>
            <a:ext cx="11704981" cy="1284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科学问题</a:t>
            </a:r>
            <a:endParaRPr lang="zh-CN" altLang="en-US" sz="4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227" y="5254478"/>
            <a:ext cx="11704981" cy="1129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中国知网输入“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Internet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测量”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,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“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Internet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拓扑”关键词检索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,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排名第一的是本中心的研究成果，两篇代表性文章累积被引近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500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次，下载超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2000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次。</a:t>
            </a:r>
            <a:endParaRPr lang="zh-CN" altLang="en-US" sz="2400" dirty="0" smtClean="0">
              <a:latin typeface="FZ 大黑简体" charset="-122"/>
              <a:ea typeface="FZ 大黑简体" charset="-122"/>
              <a:cs typeface="FZ 大黑简体" charset="-122"/>
            </a:endParaRPr>
          </a:p>
          <a:p>
            <a:endParaRPr lang="en-US" sz="2400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235227" y="180746"/>
            <a:ext cx="11704981" cy="1284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国内最早开展互联网测量与分析相关工作</a:t>
            </a:r>
            <a:endParaRPr lang="zh-CN" altLang="en-US" sz="4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5865" y="2209899"/>
            <a:ext cx="6346135" cy="21235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" y="2209899"/>
            <a:ext cx="5592417" cy="23002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low_engin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050" y="880354"/>
            <a:ext cx="3785083" cy="466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/>
          <p:nvPr/>
        </p:nvSpPr>
        <p:spPr>
          <a:xfrm>
            <a:off x="235227" y="180746"/>
            <a:ext cx="11704981" cy="1284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开发了最早的引擎式拓扑测量工具</a:t>
            </a:r>
            <a:r>
              <a:rPr lang="en-US" altLang="zh-CN" sz="4400" dirty="0" err="1" smtClean="0">
                <a:latin typeface="FZ 大黑简体" charset="-122"/>
                <a:ea typeface="FZ 大黑简体" charset="-122"/>
                <a:cs typeface="FZ 大黑简体" charset="-122"/>
              </a:rPr>
              <a:t>fastrace</a:t>
            </a:r>
            <a:endParaRPr lang="zh-CN" altLang="en-US" sz="4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75" y="1001183"/>
            <a:ext cx="6385500" cy="38313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5227" y="5652920"/>
            <a:ext cx="11160906" cy="1205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err="1" smtClean="0">
                <a:latin typeface="FZ 大黑简体" charset="-122"/>
                <a:ea typeface="FZ 大黑简体" charset="-122"/>
                <a:cs typeface="FZ 大黑简体" charset="-122"/>
              </a:rPr>
              <a:t>fastrace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中采用了多项当时领先的测量技术，包括单进程多任务探测引擎，多类型包混合穿透技术，多类型包标记，子网二分探测，反向</a:t>
            </a:r>
            <a:r>
              <a:rPr lang="en-US" altLang="zh-CN" sz="2400" dirty="0" err="1" smtClean="0">
                <a:latin typeface="FZ 大黑简体" charset="-122"/>
                <a:ea typeface="FZ 大黑简体" charset="-122"/>
                <a:cs typeface="FZ 大黑简体" charset="-122"/>
              </a:rPr>
              <a:t>traceroute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等等。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232" y="662602"/>
            <a:ext cx="5691976" cy="4611994"/>
          </a:xfrm>
          <a:prstGeom prst="rect">
            <a:avLst/>
          </a:prstGeom>
          <a:noFill/>
          <a:ln>
            <a:noFill/>
          </a:ln>
          <a:effectLst>
            <a:outerShdw blurRad="254000" dist="254000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/>
          <p:nvPr/>
        </p:nvSpPr>
        <p:spPr>
          <a:xfrm>
            <a:off x="235227" y="180746"/>
            <a:ext cx="11704981" cy="1284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altLang="zh-CN" sz="4000" dirty="0" smtClean="0">
                <a:latin typeface="FZ 大黑简体" charset="-122"/>
                <a:ea typeface="FZ 大黑简体" charset="-122"/>
                <a:cs typeface="FZ 大黑简体" charset="-122"/>
              </a:rPr>
              <a:t>2004</a:t>
            </a:r>
            <a:r>
              <a:rPr lang="zh-CN" altLang="en-US" sz="4000" dirty="0" smtClean="0">
                <a:latin typeface="FZ 大黑简体" charset="-122"/>
                <a:ea typeface="FZ 大黑简体" charset="-122"/>
                <a:cs typeface="FZ 大黑简体" charset="-122"/>
              </a:rPr>
              <a:t>年对中国互联网</a:t>
            </a:r>
            <a:r>
              <a:rPr lang="en-US" altLang="zh-CN" sz="4000" dirty="0" smtClean="0">
                <a:latin typeface="FZ 大黑简体" charset="-122"/>
                <a:ea typeface="FZ 大黑简体" charset="-122"/>
                <a:cs typeface="FZ 大黑简体" charset="-122"/>
              </a:rPr>
              <a:t>IP</a:t>
            </a:r>
            <a:r>
              <a:rPr lang="zh-CN" altLang="en-US" sz="4000" dirty="0" smtClean="0">
                <a:latin typeface="FZ 大黑简体" charset="-122"/>
                <a:ea typeface="FZ 大黑简体" charset="-122"/>
                <a:cs typeface="FZ 大黑简体" charset="-122"/>
              </a:rPr>
              <a:t>级拓扑进行了首次全面测量</a:t>
            </a:r>
            <a:endParaRPr lang="zh-CN" altLang="en-US" sz="40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32" y="930249"/>
            <a:ext cx="6070600" cy="40767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35227" y="5542243"/>
            <a:ext cx="11704981" cy="1129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采用自主开发的测量工具</a:t>
            </a:r>
            <a:r>
              <a:rPr lang="en-US" altLang="zh-CN" sz="2400" dirty="0" err="1" smtClean="0">
                <a:latin typeface="FZ 大黑简体" charset="-122"/>
                <a:ea typeface="FZ 大黑简体" charset="-122"/>
                <a:cs typeface="FZ 大黑简体" charset="-122"/>
              </a:rPr>
              <a:t>fastrace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,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从安全中心提供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12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个测量点对全国互联网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IP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级拓扑实施测量，发现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81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万节点，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137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万链接，规模是同期国际测量项目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skitter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的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5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倍。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/>
          <p:nvPr/>
        </p:nvSpPr>
        <p:spPr>
          <a:xfrm>
            <a:off x="235227" y="180746"/>
            <a:ext cx="11704981" cy="1284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altLang="zh-CN" sz="4000" dirty="0" smtClean="0">
                <a:latin typeface="FZ 大黑简体" charset="-122"/>
                <a:ea typeface="FZ 大黑简体" charset="-122"/>
                <a:cs typeface="FZ 大黑简体" charset="-122"/>
              </a:rPr>
              <a:t>2007</a:t>
            </a:r>
            <a:r>
              <a:rPr lang="zh-CN" altLang="en-US" sz="4000" dirty="0" smtClean="0">
                <a:latin typeface="FZ 大黑简体" charset="-122"/>
                <a:ea typeface="FZ 大黑简体" charset="-122"/>
                <a:cs typeface="FZ 大黑简体" charset="-122"/>
              </a:rPr>
              <a:t>年对中国互联网</a:t>
            </a:r>
            <a:r>
              <a:rPr lang="en-US" altLang="zh-CN" sz="4000" dirty="0" smtClean="0">
                <a:latin typeface="FZ 大黑简体" charset="-122"/>
                <a:ea typeface="FZ 大黑简体" charset="-122"/>
                <a:cs typeface="FZ 大黑简体" charset="-122"/>
              </a:rPr>
              <a:t>AS</a:t>
            </a:r>
            <a:r>
              <a:rPr lang="zh-CN" altLang="en-US" sz="4000" dirty="0" smtClean="0">
                <a:latin typeface="FZ 大黑简体" charset="-122"/>
                <a:ea typeface="FZ 大黑简体" charset="-122"/>
                <a:cs typeface="FZ 大黑简体" charset="-122"/>
              </a:rPr>
              <a:t>级拓扑进行了首次全面测量</a:t>
            </a:r>
            <a:endParaRPr lang="zh-CN" altLang="en-US" sz="40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35227" y="5542243"/>
            <a:ext cx="11704981" cy="1129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融合多种测量工具和数据源，通过比较分析与交叉验证，提出了一种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AS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级拓扑推断方案，发现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134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个节点，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305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条链接。成果在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2007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年中国计算机大会上推荐为网络类唯一一篇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《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计算机学报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》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论文。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8044" y="823144"/>
            <a:ext cx="5999291" cy="41972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62" y="823144"/>
            <a:ext cx="5939742" cy="4409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0876" y="2800436"/>
            <a:ext cx="3406757" cy="27659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/>
          <p:cNvSpPr txBox="1"/>
          <p:nvPr/>
        </p:nvSpPr>
        <p:spPr>
          <a:xfrm>
            <a:off x="235227" y="180747"/>
            <a:ext cx="11704981" cy="707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altLang="zh-CN" sz="3200" dirty="0" smtClean="0">
                <a:latin typeface="FZ 大黑简体" charset="-122"/>
                <a:ea typeface="FZ 大黑简体" charset="-122"/>
                <a:cs typeface="FZ 大黑简体" charset="-122"/>
              </a:rPr>
              <a:t>2011</a:t>
            </a:r>
            <a:r>
              <a:rPr lang="zh-CN" altLang="en-US" sz="3200" dirty="0" smtClean="0">
                <a:latin typeface="FZ 大黑简体" charset="-122"/>
                <a:ea typeface="FZ 大黑简体" charset="-122"/>
                <a:cs typeface="FZ 大黑简体" charset="-122"/>
              </a:rPr>
              <a:t>年在</a:t>
            </a:r>
            <a:r>
              <a:rPr lang="en-US" altLang="zh-CN" sz="3200" dirty="0" smtClean="0">
                <a:latin typeface="FZ 大黑简体" charset="-122"/>
                <a:ea typeface="FZ 大黑简体" charset="-122"/>
                <a:cs typeface="FZ 大黑简体" charset="-122"/>
              </a:rPr>
              <a:t>AS</a:t>
            </a:r>
            <a:r>
              <a:rPr lang="zh-CN" altLang="en-US" sz="3200" dirty="0" smtClean="0">
                <a:latin typeface="FZ 大黑简体" charset="-122"/>
                <a:ea typeface="FZ 大黑简体" charset="-122"/>
                <a:cs typeface="FZ 大黑简体" charset="-122"/>
              </a:rPr>
              <a:t>级拓扑测量技术研究上取得了国际领先成果</a:t>
            </a:r>
            <a:endParaRPr lang="en-US" sz="3200" dirty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56650"/>
            <a:ext cx="3119773" cy="2143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461" y="534322"/>
            <a:ext cx="3666291" cy="31542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9965" y="703878"/>
            <a:ext cx="3340013" cy="2612605"/>
          </a:xfrm>
          <a:prstGeom prst="rect">
            <a:avLst/>
          </a:prstGeom>
        </p:spPr>
      </p:pic>
      <p:sp>
        <p:nvSpPr>
          <p:cNvPr id="11" name="Content Placeholder 2"/>
          <p:cNvSpPr txBox="1"/>
          <p:nvPr/>
        </p:nvSpPr>
        <p:spPr>
          <a:xfrm>
            <a:off x="487019" y="3549207"/>
            <a:ext cx="11704981" cy="29702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2011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年与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UCLA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，清华大学合作在最好的网络类国际期刊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IEEE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 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JSAC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（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SCI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影响因子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4.2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）上发表研究成果，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《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一种量化</a:t>
            </a:r>
            <a:r>
              <a:rPr lang="en-US" altLang="zh-CN" sz="2400" dirty="0" err="1" smtClean="0">
                <a:latin typeface="FZ 大黑简体" charset="-122"/>
                <a:ea typeface="FZ 大黑简体" charset="-122"/>
                <a:cs typeface="FZ 大黑简体" charset="-122"/>
              </a:rPr>
              <a:t>traceroute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在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AS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级拓扑测量中缺陷的框架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》</a:t>
            </a:r>
            <a:endParaRPr lang="zh-CN" altLang="en-US" sz="2400" dirty="0" smtClean="0">
              <a:latin typeface="FZ 大黑简体" charset="-122"/>
              <a:ea typeface="FZ 大黑简体" charset="-122"/>
              <a:cs typeface="FZ 大黑简体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(1)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量化了基于 </a:t>
            </a:r>
            <a:r>
              <a:rPr lang="en-US" altLang="zh-CN" sz="2400" dirty="0" err="1" smtClean="0">
                <a:latin typeface="FZ 大黑简体" charset="-122"/>
                <a:ea typeface="FZ 大黑简体" charset="-122"/>
                <a:cs typeface="FZ 大黑简体" charset="-122"/>
              </a:rPr>
              <a:t>traceroute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 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的 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AS 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级拓扑测量技术缺陷因素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,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 发现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60%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非匹配源自一个 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AS 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借用邻居 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AS 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的 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IP 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地址来实现点到点连接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,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约 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15%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非匹配源自 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IXP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、兄弟 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AS 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或多起源前缀。 </a:t>
            </a:r>
            <a:endParaRPr lang="zh-CN" altLang="en-US" sz="2400" dirty="0" smtClean="0">
              <a:latin typeface="FZ 大黑简体" charset="-122"/>
              <a:ea typeface="FZ 大黑简体" charset="-122"/>
              <a:cs typeface="FZ 大黑简体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(2)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量化了当前基于 </a:t>
            </a:r>
            <a:r>
              <a:rPr lang="en-US" altLang="zh-CN" sz="2400" dirty="0" err="1" smtClean="0">
                <a:latin typeface="FZ 大黑简体" charset="-122"/>
                <a:ea typeface="FZ 大黑简体" charset="-122"/>
                <a:cs typeface="FZ 大黑简体" charset="-122"/>
              </a:rPr>
              <a:t>traceroute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 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的 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AS 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拓扑数据集中错误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,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为相关研究提 出了警示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: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依据被监测 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AS 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的 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BGP 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数据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,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发现当前三个主要基于 </a:t>
            </a:r>
            <a:r>
              <a:rPr lang="en-US" altLang="zh-CN" sz="2400" dirty="0" err="1" smtClean="0">
                <a:latin typeface="FZ 大黑简体" charset="-122"/>
                <a:ea typeface="FZ 大黑简体" charset="-122"/>
                <a:cs typeface="FZ 大黑简体" charset="-122"/>
              </a:rPr>
              <a:t>traceroute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 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的数据源中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,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约 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8%~42%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的 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AS 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连接是假的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,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这些假连接多将顶级 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ISP 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与 其客户的客户相连</a:t>
            </a:r>
            <a:endParaRPr lang="zh-CN" altLang="en-US" sz="2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666" y="365125"/>
            <a:ext cx="6790267" cy="6223798"/>
          </a:xfrm>
          <a:prstGeom prst="rect">
            <a:avLst/>
          </a:prstGeom>
        </p:spPr>
      </p:pic>
      <p:sp>
        <p:nvSpPr>
          <p:cNvPr id="5" name="Content Placeholder 2"/>
          <p:cNvSpPr txBox="1"/>
          <p:nvPr/>
        </p:nvSpPr>
        <p:spPr>
          <a:xfrm>
            <a:off x="838200" y="4856"/>
            <a:ext cx="10693400" cy="1485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altLang="zh-CN" dirty="0" smtClean="0">
                <a:latin typeface="FZ 大黑简体" charset="-122"/>
                <a:ea typeface="FZ 大黑简体" charset="-122"/>
                <a:cs typeface="FZ 大黑简体" charset="-122"/>
              </a:rPr>
              <a:t>2014</a:t>
            </a:r>
            <a:r>
              <a:rPr lang="zh-CN" altLang="en-US" dirty="0" smtClean="0">
                <a:latin typeface="FZ 大黑简体" charset="-122"/>
                <a:ea typeface="FZ 大黑简体" charset="-122"/>
                <a:cs typeface="FZ 大黑简体" charset="-122"/>
              </a:rPr>
              <a:t>年与</a:t>
            </a:r>
            <a:r>
              <a:rPr lang="en-US" altLang="zh-CN" dirty="0" smtClean="0">
                <a:latin typeface="FZ 大黑简体" charset="-122"/>
                <a:ea typeface="FZ 大黑简体" charset="-122"/>
                <a:cs typeface="FZ 大黑简体" charset="-122"/>
              </a:rPr>
              <a:t>UCLA</a:t>
            </a:r>
            <a:r>
              <a:rPr lang="zh-CN" altLang="en-US" dirty="0" smtClean="0">
                <a:latin typeface="FZ 大黑简体" charset="-122"/>
                <a:ea typeface="FZ 大黑简体" charset="-122"/>
                <a:cs typeface="FZ 大黑简体" charset="-122"/>
              </a:rPr>
              <a:t>合作建立了互联网</a:t>
            </a:r>
            <a:r>
              <a:rPr lang="en-US" altLang="zh-CN" dirty="0" smtClean="0">
                <a:latin typeface="FZ 大黑简体" charset="-122"/>
                <a:ea typeface="FZ 大黑简体" charset="-122"/>
                <a:cs typeface="FZ 大黑简体" charset="-122"/>
              </a:rPr>
              <a:t>AS</a:t>
            </a:r>
            <a:r>
              <a:rPr lang="zh-CN" altLang="en-US" dirty="0" smtClean="0">
                <a:latin typeface="FZ 大黑简体" charset="-122"/>
                <a:ea typeface="FZ 大黑简体" charset="-122"/>
                <a:cs typeface="FZ 大黑简体" charset="-122"/>
              </a:rPr>
              <a:t>级拓扑档案馆</a:t>
            </a:r>
            <a:endParaRPr lang="en-US" dirty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7001933" y="1490133"/>
            <a:ext cx="5121466" cy="497707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该数据库提供了自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1999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年大规模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BGP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数据采集项目开始至今的互联网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AS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拓扑级拓扑数据，提供公开免费下载</a:t>
            </a:r>
            <a:endParaRPr lang="zh-CN" altLang="en-US" sz="2400" dirty="0" smtClean="0">
              <a:latin typeface="FZ 大黑简体" charset="-122"/>
              <a:ea typeface="FZ 大黑简体" charset="-122"/>
              <a:cs typeface="FZ 大黑简体" charset="-122"/>
            </a:endParaRPr>
          </a:p>
          <a:p>
            <a:endParaRPr lang="zh-CN" altLang="en-US" sz="2400" dirty="0">
              <a:latin typeface="FZ 大黑简体" charset="-122"/>
              <a:ea typeface="FZ 大黑简体" charset="-122"/>
              <a:cs typeface="FZ 大黑简体" charset="-122"/>
            </a:endParaRPr>
          </a:p>
          <a:p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全面覆盖公开可用的长期数据源</a:t>
            </a:r>
            <a:endParaRPr lang="zh-CN" altLang="en-US" sz="2400" dirty="0" smtClean="0">
              <a:latin typeface="FZ 大黑简体" charset="-122"/>
              <a:ea typeface="FZ 大黑简体" charset="-122"/>
              <a:cs typeface="FZ 大黑简体" charset="-122"/>
            </a:endParaRPr>
          </a:p>
          <a:p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直接从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BGP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数据中提取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AS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间链接</a:t>
            </a:r>
            <a:endParaRPr lang="zh-CN" altLang="en-US" sz="2400" dirty="0" smtClean="0">
              <a:latin typeface="FZ 大黑简体" charset="-122"/>
              <a:ea typeface="FZ 大黑简体" charset="-122"/>
              <a:cs typeface="FZ 大黑简体" charset="-122"/>
            </a:endParaRPr>
          </a:p>
          <a:p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连续按天和月提取快照</a:t>
            </a:r>
            <a:endParaRPr lang="zh-CN" altLang="en-US" sz="2400" dirty="0" smtClean="0">
              <a:latin typeface="FZ 大黑简体" charset="-122"/>
              <a:ea typeface="FZ 大黑简体" charset="-122"/>
              <a:cs typeface="FZ 大黑简体" charset="-122"/>
            </a:endParaRPr>
          </a:p>
          <a:p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清楚分离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IPv4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和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IPv6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网络</a:t>
            </a:r>
            <a:endParaRPr lang="zh-CN" altLang="en-US" sz="2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227" y="5254478"/>
            <a:ext cx="11704981" cy="1129212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zh-CN" altLang="en-US" sz="2400">
                <a:sym typeface="+mn-ea"/>
              </a:rPr>
              <a:t>Internet的物理拓扑在不同粒度层级上有不同意义。因而可以将对于拓扑发现的相关工作按照粒度大致分成四个类别：</a:t>
            </a:r>
            <a:endParaRPr lang="zh-CN" altLang="en-US" sz="2400"/>
          </a:p>
          <a:p>
            <a:pPr lvl="1"/>
            <a:r>
              <a:rPr lang="zh-CN" altLang="en-US" sz="2400">
                <a:solidFill>
                  <a:srgbClr val="0070C0"/>
                </a:solidFill>
                <a:sym typeface="+mn-ea"/>
              </a:rPr>
              <a:t>接口级别，路由器级别，入网点(PoP)级别，自治域级别</a:t>
            </a:r>
            <a:endParaRPr lang="zh-CN" altLang="en-US" sz="2400">
              <a:solidFill>
                <a:srgbClr val="0070C0"/>
              </a:solidFill>
              <a:sym typeface="+mn-ea"/>
            </a:endParaRPr>
          </a:p>
          <a:p>
            <a:pPr marL="0" indent="0">
              <a:buNone/>
            </a:pPr>
            <a:endParaRPr lang="zh-CN" altLang="en-US" sz="2400" dirty="0" smtClean="0">
              <a:solidFill>
                <a:srgbClr val="0070C0"/>
              </a:solidFill>
              <a:latin typeface="FZ 大黑简体" charset="-122"/>
              <a:ea typeface="FZ 大黑简体" charset="-122"/>
              <a:cs typeface="FZ 大黑简体" charset="-122"/>
              <a:sym typeface="+mn-ea"/>
            </a:endParaRPr>
          </a:p>
          <a:p>
            <a:endParaRPr lang="zh-CN" altLang="en-US" sz="2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235227" y="180746"/>
            <a:ext cx="11704981" cy="1284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分类</a:t>
            </a:r>
            <a:endParaRPr lang="zh-CN" altLang="en-US" sz="4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pic>
        <p:nvPicPr>
          <p:cNvPr id="2" name="图片 1" descr="捕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1195" y="925195"/>
            <a:ext cx="7858760" cy="4175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5330" y="561227"/>
            <a:ext cx="6632279" cy="4934159"/>
          </a:xfrm>
          <a:prstGeom prst="rect">
            <a:avLst/>
          </a:prstGeom>
        </p:spPr>
      </p:pic>
      <p:sp>
        <p:nvSpPr>
          <p:cNvPr id="5" name="Content Placeholder 2"/>
          <p:cNvSpPr txBox="1"/>
          <p:nvPr/>
        </p:nvSpPr>
        <p:spPr>
          <a:xfrm>
            <a:off x="838200" y="4856"/>
            <a:ext cx="10693400" cy="1485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dirty="0" smtClean="0">
                <a:latin typeface="FZ 大黑简体" charset="-122"/>
                <a:ea typeface="FZ 大黑简体" charset="-122"/>
                <a:cs typeface="FZ 大黑简体" charset="-122"/>
              </a:rPr>
              <a:t>实验室持续从事相关工作，</a:t>
            </a:r>
            <a:r>
              <a:rPr lang="en-US" altLang="zh-CN" dirty="0" smtClean="0">
                <a:latin typeface="FZ 大黑简体" charset="-122"/>
                <a:ea typeface="FZ 大黑简体" charset="-122"/>
                <a:cs typeface="FZ 大黑简体" charset="-122"/>
              </a:rPr>
              <a:t> 2015</a:t>
            </a:r>
            <a:r>
              <a:rPr lang="zh-CN" altLang="en-US" dirty="0" smtClean="0">
                <a:latin typeface="FZ 大黑简体" charset="-122"/>
                <a:ea typeface="FZ 大黑简体" charset="-122"/>
                <a:cs typeface="FZ 大黑简体" charset="-122"/>
              </a:rPr>
              <a:t>年底进行了一次测量</a:t>
            </a:r>
            <a:endParaRPr lang="en-US" dirty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418418" y="5681653"/>
            <a:ext cx="11704981" cy="7855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在哈尔滨实验室对全国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/24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网络实施了一次单点单轮测量，受实验室带宽限制，耗时约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8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小时，发现了约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10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万个节点，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30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万链接</a:t>
            </a:r>
            <a:endParaRPr lang="en-US" sz="2400" dirty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1119" y="702492"/>
            <a:ext cx="8615796" cy="6155508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70349" y="4857"/>
            <a:ext cx="9476984" cy="8093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800" dirty="0" smtClean="0">
                <a:latin typeface="FZ 大黑简体" charset="-122"/>
                <a:ea typeface="FZ 大黑简体" charset="-122"/>
                <a:cs typeface="FZ 大黑简体" charset="-122"/>
              </a:rPr>
              <a:t>未来计划：深度路径监测平台</a:t>
            </a:r>
            <a:endParaRPr lang="en-US" sz="2800" dirty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1" r="47996" b="19786"/>
          <a:stretch>
            <a:fillRect/>
          </a:stretch>
        </p:blipFill>
        <p:spPr>
          <a:xfrm>
            <a:off x="403386" y="553820"/>
            <a:ext cx="5260814" cy="5797632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70349" y="4857"/>
            <a:ext cx="9476984" cy="8093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800" dirty="0" smtClean="0">
                <a:latin typeface="FZ 大黑简体" charset="-122"/>
                <a:ea typeface="FZ 大黑简体" charset="-122"/>
                <a:cs typeface="FZ 大黑简体" charset="-122"/>
              </a:rPr>
              <a:t>未来计划：深度路径监测平台</a:t>
            </a:r>
            <a:r>
              <a:rPr lang="en-US" altLang="zh-CN" sz="2800" dirty="0" smtClean="0">
                <a:latin typeface="FZ 大黑简体" charset="-122"/>
                <a:ea typeface="FZ 大黑简体" charset="-122"/>
                <a:cs typeface="FZ 大黑简体" charset="-122"/>
              </a:rPr>
              <a:t>——</a:t>
            </a:r>
            <a:r>
              <a:rPr lang="zh-CN" altLang="en-US" dirty="0" smtClean="0">
                <a:latin typeface="FZ 大黑简体" charset="-122"/>
                <a:ea typeface="FZ 大黑简体" charset="-122"/>
                <a:cs typeface="FZ 大黑简体" charset="-122"/>
              </a:rPr>
              <a:t>深度</a:t>
            </a:r>
            <a:r>
              <a:rPr lang="en-US" dirty="0" smtClean="0">
                <a:latin typeface="FZ 大黑简体" charset="-122"/>
                <a:ea typeface="FZ 大黑简体" charset="-122"/>
                <a:cs typeface="FZ 大黑简体" charset="-122"/>
              </a:rPr>
              <a:t>AS</a:t>
            </a:r>
            <a:r>
              <a:rPr lang="zh-CN" altLang="en-US" dirty="0" smtClean="0">
                <a:latin typeface="FZ 大黑简体" charset="-122"/>
                <a:ea typeface="FZ 大黑简体" charset="-122"/>
                <a:cs typeface="FZ 大黑简体" charset="-122"/>
              </a:rPr>
              <a:t>路径监测</a:t>
            </a:r>
            <a:endParaRPr lang="en-US" sz="2800" dirty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5782733" y="1185333"/>
            <a:ext cx="5121466" cy="497707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深度</a:t>
            </a:r>
            <a:r>
              <a:rPr lang="en-US" sz="2400" dirty="0">
                <a:latin typeface="FangSong" charset="0"/>
                <a:ea typeface="FangSong" charset="0"/>
                <a:cs typeface="FangSong" charset="0"/>
              </a:rPr>
              <a:t>AS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路径监测：通过采集来自全球</a:t>
            </a:r>
            <a:r>
              <a:rPr lang="en-US" sz="2400" dirty="0">
                <a:latin typeface="FangSong" charset="0"/>
                <a:ea typeface="FangSong" charset="0"/>
                <a:cs typeface="FangSong" charset="0"/>
              </a:rPr>
              <a:t>600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多个</a:t>
            </a:r>
            <a:r>
              <a:rPr lang="en-US" sz="2400" dirty="0">
                <a:latin typeface="FangSong" charset="0"/>
                <a:ea typeface="FangSong" charset="0"/>
                <a:cs typeface="FangSong" charset="0"/>
              </a:rPr>
              <a:t>BGP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监测点的海量原始路由数据，运用高效的路由深度分析技术对目标</a:t>
            </a:r>
            <a:r>
              <a:rPr lang="en-US" sz="2400" dirty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前缀的可达性、路由多样性、路由稳定性、起源变化进行分钟级监测，以发现路由异常、网络瘫痪、路由波动、前缀劫持、中间人攻击等潜在或刚发生的性能与安全问题，结合前缀地理定位和网络资源标注提供含语义的告警通知。</a:t>
            </a:r>
            <a:endParaRPr lang="en-US" sz="2400" dirty="0">
              <a:latin typeface="FangSong" charset="0"/>
              <a:ea typeface="FangSong" charset="0"/>
              <a:cs typeface="FangSong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48408" r="-411" b="19786"/>
          <a:stretch>
            <a:fillRect/>
          </a:stretch>
        </p:blipFill>
        <p:spPr>
          <a:xfrm>
            <a:off x="521919" y="814193"/>
            <a:ext cx="5260814" cy="5797632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70349" y="4857"/>
            <a:ext cx="9476984" cy="8093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800" dirty="0" smtClean="0">
                <a:latin typeface="FZ 大黑简体" charset="-122"/>
                <a:ea typeface="FZ 大黑简体" charset="-122"/>
                <a:cs typeface="FZ 大黑简体" charset="-122"/>
              </a:rPr>
              <a:t>未来计划：深度路径监测平台</a:t>
            </a:r>
            <a:r>
              <a:rPr lang="en-US" altLang="zh-CN" sz="2800" dirty="0" smtClean="0">
                <a:latin typeface="FZ 大黑简体" charset="-122"/>
                <a:ea typeface="FZ 大黑简体" charset="-122"/>
                <a:cs typeface="FZ 大黑简体" charset="-122"/>
              </a:rPr>
              <a:t>——</a:t>
            </a:r>
            <a:r>
              <a:rPr lang="zh-CN" altLang="en-US" dirty="0" smtClean="0">
                <a:latin typeface="FZ 大黑简体" charset="-122"/>
                <a:ea typeface="FZ 大黑简体" charset="-122"/>
                <a:cs typeface="FZ 大黑简体" charset="-122"/>
              </a:rPr>
              <a:t>深度</a:t>
            </a:r>
            <a:r>
              <a:rPr lang="en-US" altLang="zh-CN" dirty="0" smtClean="0">
                <a:latin typeface="FZ 大黑简体" charset="-122"/>
                <a:ea typeface="FZ 大黑简体" charset="-122"/>
                <a:cs typeface="FZ 大黑简体" charset="-122"/>
              </a:rPr>
              <a:t>IP</a:t>
            </a:r>
            <a:r>
              <a:rPr lang="zh-CN" altLang="en-US" dirty="0" smtClean="0">
                <a:latin typeface="FZ 大黑简体" charset="-122"/>
                <a:ea typeface="FZ 大黑简体" charset="-122"/>
                <a:cs typeface="FZ 大黑简体" charset="-122"/>
              </a:rPr>
              <a:t>路径监测</a:t>
            </a:r>
            <a:endParaRPr lang="en-US" sz="2800" dirty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5782733" y="1185333"/>
            <a:ext cx="5121466" cy="497707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深度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路径监测：通过分布于全国的多个主动监测点采用类</a:t>
            </a:r>
            <a:r>
              <a:rPr lang="en-US" altLang="zh-CN" sz="2400" dirty="0" err="1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技术对目标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路径进行分钟级监测。运用一系列关键探测技术，包括并发探测、分组火车、反向追踪、子网发现、多协议穿透、负载均衡发现、多端口合并、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MPLS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隧道发现等，实现对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路径的重构，并准确识别路由震荡、路由黑洞、瓶颈节点等问题。与深度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AS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路径监测相结合，从两个路由维度实现完整的双层路径监测。</a:t>
            </a:r>
            <a:endParaRPr lang="en-US" sz="2400" dirty="0">
              <a:latin typeface="FangSong" charset="0"/>
              <a:ea typeface="FangSong" charset="0"/>
              <a:cs typeface="FangSong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70349" y="4857"/>
            <a:ext cx="9476984" cy="8093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800" dirty="0" smtClean="0">
                <a:latin typeface="FZ 大黑简体" charset="-122"/>
                <a:ea typeface="FZ 大黑简体" charset="-122"/>
                <a:cs typeface="FZ 大黑简体" charset="-122"/>
              </a:rPr>
              <a:t>未来计划：深度路径监测平台</a:t>
            </a:r>
            <a:r>
              <a:rPr lang="en-US" altLang="zh-CN" sz="2800" dirty="0" smtClean="0">
                <a:latin typeface="FZ 大黑简体" charset="-122"/>
                <a:ea typeface="FZ 大黑简体" charset="-122"/>
                <a:cs typeface="FZ 大黑简体" charset="-122"/>
              </a:rPr>
              <a:t>——</a:t>
            </a:r>
            <a:r>
              <a:rPr lang="zh-CN" altLang="en-US" dirty="0" smtClean="0">
                <a:latin typeface="FZ 大黑简体" charset="-122"/>
                <a:ea typeface="FZ 大黑简体" charset="-122"/>
                <a:cs typeface="FZ 大黑简体" charset="-122"/>
              </a:rPr>
              <a:t>监控界面</a:t>
            </a:r>
            <a:endParaRPr lang="en-US" sz="2800" dirty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0" y="2929467"/>
            <a:ext cx="12192000" cy="391159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400" dirty="0" smtClean="0">
                <a:latin typeface="FangSong" charset="0"/>
                <a:ea typeface="FangSong" charset="0"/>
                <a:cs typeface="FangSong" charset="0"/>
              </a:rPr>
              <a:t>1.	</a:t>
            </a:r>
            <a:r>
              <a:rPr lang="zh-CN" altLang="en-US" sz="2400" dirty="0" smtClean="0">
                <a:latin typeface="FangSong" charset="0"/>
                <a:ea typeface="FangSong" charset="0"/>
                <a:cs typeface="FangSong" charset="0"/>
              </a:rPr>
              <a:t>路径时序可视化：按时序显示关键路由指标变化，例如前缀数量，丢包率，更新频率。</a:t>
            </a:r>
            <a:endParaRPr lang="zh-CN" altLang="en-US" sz="2400" dirty="0" smtClean="0">
              <a:latin typeface="FangSong" charset="0"/>
              <a:ea typeface="FangSong" charset="0"/>
              <a:cs typeface="FangSong" charset="0"/>
            </a:endParaRPr>
          </a:p>
          <a:p>
            <a:pPr lvl="0"/>
            <a:r>
              <a:rPr lang="en-US" altLang="zh-CN" sz="2400" dirty="0" smtClean="0">
                <a:latin typeface="FangSong" charset="0"/>
                <a:ea typeface="FangSong" charset="0"/>
                <a:cs typeface="FangSong" charset="0"/>
              </a:rPr>
              <a:t>2.	</a:t>
            </a:r>
            <a:r>
              <a:rPr lang="zh-CN" altLang="en-US" sz="2400" dirty="0" smtClean="0">
                <a:latin typeface="FangSong" charset="0"/>
                <a:ea typeface="FangSong" charset="0"/>
                <a:cs typeface="FangSong" charset="0"/>
              </a:rPr>
              <a:t>地理信息可视化：在地图中显示关键网络资源位置及该资源相关数据，例如前缀位置，路由器节点位置，路径地理轨迹。</a:t>
            </a:r>
            <a:endParaRPr lang="zh-CN" altLang="en-US" sz="2400" dirty="0" smtClean="0">
              <a:latin typeface="FangSong" charset="0"/>
              <a:ea typeface="FangSong" charset="0"/>
              <a:cs typeface="FangSong" charset="0"/>
            </a:endParaRPr>
          </a:p>
          <a:p>
            <a:pPr lvl="0"/>
            <a:r>
              <a:rPr lang="en-US" altLang="zh-CN" sz="2400" dirty="0" smtClean="0">
                <a:latin typeface="FangSong" charset="0"/>
                <a:ea typeface="FangSong" charset="0"/>
                <a:cs typeface="FangSong" charset="0"/>
              </a:rPr>
              <a:t>3.	</a:t>
            </a:r>
            <a:r>
              <a:rPr lang="zh-CN" altLang="en-US" sz="2400" dirty="0" smtClean="0">
                <a:latin typeface="FangSong" charset="0"/>
                <a:ea typeface="FangSong" charset="0"/>
                <a:cs typeface="FangSong" charset="0"/>
              </a:rPr>
              <a:t>逻辑拓扑可视化：在二维平面显示关键网络资源位置及该资源相关数据，例如多源到单目标的树形结构，</a:t>
            </a:r>
            <a:r>
              <a:rPr lang="en-US" altLang="zh-CN" sz="2400" dirty="0" smtClean="0">
                <a:latin typeface="FangSong" charset="0"/>
                <a:ea typeface="FangSong" charset="0"/>
                <a:cs typeface="FangSong" charset="0"/>
              </a:rPr>
              <a:t>MOAS</a:t>
            </a:r>
            <a:r>
              <a:rPr lang="zh-CN" altLang="en-US" sz="2400" dirty="0" smtClean="0">
                <a:latin typeface="FangSong" charset="0"/>
                <a:ea typeface="FangSong" charset="0"/>
                <a:cs typeface="FangSong" charset="0"/>
              </a:rPr>
              <a:t>前缀的覆盖范围，瓶颈节点相对位置。</a:t>
            </a:r>
            <a:endParaRPr lang="zh-CN" altLang="en-US" sz="2400" dirty="0" smtClean="0">
              <a:latin typeface="FangSong" charset="0"/>
              <a:ea typeface="FangSong" charset="0"/>
              <a:cs typeface="FangSong" charset="0"/>
            </a:endParaRPr>
          </a:p>
          <a:p>
            <a:pPr lvl="0"/>
            <a:r>
              <a:rPr lang="en-US" altLang="zh-CN" sz="2400" dirty="0" smtClean="0">
                <a:latin typeface="FangSong" charset="0"/>
                <a:ea typeface="FangSong" charset="0"/>
                <a:cs typeface="FangSong" charset="0"/>
              </a:rPr>
              <a:t>4.	</a:t>
            </a:r>
            <a:r>
              <a:rPr lang="zh-CN" altLang="en-US" sz="2400" dirty="0" smtClean="0">
                <a:latin typeface="FangSong" charset="0"/>
                <a:ea typeface="FangSong" charset="0"/>
                <a:cs typeface="FangSong" charset="0"/>
              </a:rPr>
              <a:t>监测定制接口：为用户提供定制所关心目标</a:t>
            </a:r>
            <a:r>
              <a:rPr lang="en-US" altLang="zh-CN" sz="2400" dirty="0" smtClean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2400" dirty="0" smtClean="0">
                <a:latin typeface="FangSong" charset="0"/>
                <a:ea typeface="FangSong" charset="0"/>
                <a:cs typeface="FangSong" charset="0"/>
              </a:rPr>
              <a:t>地址，配置告警过滤器等功能，或按需进行实时的</a:t>
            </a:r>
            <a:r>
              <a:rPr lang="en-US" altLang="zh-CN" sz="2400" dirty="0" smtClean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2400" dirty="0" smtClean="0">
                <a:latin typeface="FangSong" charset="0"/>
                <a:ea typeface="FangSong" charset="0"/>
                <a:cs typeface="FangSong" charset="0"/>
              </a:rPr>
              <a:t>路径探测任务。</a:t>
            </a:r>
            <a:endParaRPr lang="zh-CN" altLang="en-US" sz="2400" dirty="0" smtClean="0">
              <a:latin typeface="FangSong" charset="0"/>
              <a:ea typeface="FangSong" charset="0"/>
              <a:cs typeface="FangSong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/>
          <a:srcRect l="-1105" t="65837" r="1105" b="-2"/>
          <a:stretch>
            <a:fillRect/>
          </a:stretch>
        </p:blipFill>
        <p:spPr>
          <a:xfrm>
            <a:off x="1700943" y="623146"/>
            <a:ext cx="8615796" cy="2103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585" y="5255260"/>
            <a:ext cx="11704955" cy="1618615"/>
          </a:xfrm>
        </p:spPr>
        <p:txBody>
          <a:bodyPr>
            <a:normAutofit fontScale="80000"/>
          </a:bodyPr>
          <a:lstStyle/>
          <a:p>
            <a:pPr marL="0" indent="0">
              <a:buNone/>
            </a:pPr>
            <a:r>
              <a:rPr lang="zh-CN" altLang="en-US" sz="2400"/>
              <a:t>此外，拓扑测量收集的数据性质和收集数据的方式也可作为分类的依据。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按照收集的数据性质，拓扑测量可分为</a:t>
            </a:r>
            <a:r>
              <a:rPr lang="zh-CN" altLang="en-US" sz="2400">
                <a:solidFill>
                  <a:srgbClr val="0070C0"/>
                </a:solidFill>
              </a:rPr>
              <a:t>对控制平面的数据测量</a:t>
            </a:r>
            <a:r>
              <a:rPr lang="en-US" altLang="zh-CN" sz="2400"/>
              <a:t>(e.g. BGP)</a:t>
            </a:r>
            <a:r>
              <a:rPr lang="zh-CN" altLang="en-US" sz="2400"/>
              <a:t>和</a:t>
            </a:r>
            <a:r>
              <a:rPr lang="zh-CN" altLang="en-US" sz="2400">
                <a:solidFill>
                  <a:srgbClr val="0070C0"/>
                </a:solidFill>
              </a:rPr>
              <a:t>对数据平面的数据测量</a:t>
            </a:r>
            <a:r>
              <a:rPr lang="en-US" altLang="zh-CN" sz="2400"/>
              <a:t>(e.g. ping)</a:t>
            </a:r>
            <a:endParaRPr lang="en-US" altLang="zh-CN" sz="2400"/>
          </a:p>
          <a:p>
            <a:pPr marL="0" indent="0">
              <a:buNone/>
            </a:pPr>
            <a:r>
              <a:rPr lang="zh-CN" altLang="en-US" sz="2400"/>
              <a:t>按照收集数据的方式，拓扑测量可分为</a:t>
            </a:r>
            <a:r>
              <a:rPr lang="zh-CN" altLang="en-US" sz="2400">
                <a:solidFill>
                  <a:srgbClr val="0070C0"/>
                </a:solidFill>
              </a:rPr>
              <a:t>主动测量</a:t>
            </a:r>
            <a:r>
              <a:rPr lang="en-US" altLang="zh-CN" sz="2400"/>
              <a:t>(e.g. traceroute)</a:t>
            </a:r>
            <a:r>
              <a:rPr lang="zh-CN" altLang="en-US" sz="2400"/>
              <a:t>和</a:t>
            </a:r>
            <a:r>
              <a:rPr lang="zh-CN" altLang="en-US" sz="2400">
                <a:solidFill>
                  <a:srgbClr val="0070C0"/>
                </a:solidFill>
              </a:rPr>
              <a:t>被动测量</a:t>
            </a:r>
            <a:r>
              <a:rPr lang="en-US" altLang="zh-CN" sz="2400"/>
              <a:t>(e.g. BGP)</a:t>
            </a:r>
            <a:r>
              <a:rPr lang="zh-CN" altLang="en-US" sz="2400"/>
              <a:t>。</a:t>
            </a:r>
            <a:endParaRPr lang="zh-CN" altLang="en-US" sz="2400" dirty="0" smtClean="0">
              <a:latin typeface="FZ 大黑简体" charset="-122"/>
              <a:ea typeface="FZ 大黑简体" charset="-122"/>
              <a:cs typeface="FZ 大黑简体" charset="-122"/>
            </a:endParaRPr>
          </a:p>
          <a:p>
            <a:pPr marL="0" indent="0">
              <a:buNone/>
            </a:pPr>
            <a:r>
              <a:rPr lang="en-US" altLang="zh-CN" sz="1600" dirty="0"/>
              <a:t>(</a:t>
            </a:r>
            <a:r>
              <a:rPr lang="zh-CN" altLang="en-US" sz="1600" dirty="0"/>
              <a:t>图为不同粒度层级上拓扑测量的常用数据收集手段</a:t>
            </a:r>
            <a:r>
              <a:rPr lang="en-US" altLang="zh-CN" sz="1600" dirty="0"/>
              <a:t>)</a:t>
            </a:r>
            <a:endParaRPr lang="en-US" altLang="zh-CN" sz="1600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235227" y="180746"/>
            <a:ext cx="11704981" cy="1284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分类</a:t>
            </a:r>
            <a:r>
              <a:rPr lang="en-US" altLang="zh-CN" sz="4400" dirty="0" smtClean="0">
                <a:latin typeface="FZ 大黑简体" charset="-122"/>
                <a:ea typeface="FZ 大黑简体" charset="-122"/>
                <a:cs typeface="FZ 大黑简体" charset="-122"/>
              </a:rPr>
              <a:t>(</a:t>
            </a: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续</a:t>
            </a:r>
            <a:r>
              <a:rPr lang="en-US" altLang="zh-CN" sz="4400" dirty="0" smtClean="0">
                <a:latin typeface="FZ 大黑简体" charset="-122"/>
                <a:ea typeface="FZ 大黑简体" charset="-122"/>
                <a:cs typeface="FZ 大黑简体" charset="-122"/>
              </a:rPr>
              <a:t>)</a:t>
            </a:r>
            <a:endParaRPr lang="en-US" altLang="zh-CN" sz="4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pic>
        <p:nvPicPr>
          <p:cNvPr id="4" name="图片 3" descr="捕获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5700" y="789305"/>
            <a:ext cx="7307580" cy="4465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70349" y="4857"/>
            <a:ext cx="9476984" cy="809336"/>
          </a:xfrm>
        </p:spPr>
        <p:txBody>
          <a:bodyPr>
            <a:normAutofit/>
          </a:bodyPr>
          <a:lstStyle/>
          <a:p>
            <a:pPr marL="0" algn="ctr">
              <a:buFont typeface="Arial"/>
              <a:buNone/>
            </a:pP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接口级</a:t>
            </a:r>
            <a:endParaRPr lang="zh-CN" altLang="en-US" sz="4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6800638" y="1185333"/>
            <a:ext cx="5121466" cy="497707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dirty="0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是接口级拓扑测量中最常用的测量工具，是一种对网络层数据层面上的主动测量方法。利用传输层网际控制协议，通过修改探针包的生存时间逐跳对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接口进行发现。</a:t>
            </a:r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  <a:p>
            <a:pPr lvl="0"/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的不同实现：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unix-like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系统中多用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udp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探针，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windows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系统中多用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icmp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探针，针对防火墙对高端口过滤问题有的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实现使用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tcp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探针。对于负载均衡造成的错误路径，改进的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Paris traceroute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通过修改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icmp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首部确保探针数据包流经同一条路径。</a:t>
            </a:r>
            <a:endParaRPr lang="en-US" altLang="zh-CN" sz="2400" dirty="0">
              <a:latin typeface="FangSong" charset="0"/>
              <a:ea typeface="FangSong" charset="0"/>
              <a:cs typeface="FangSong" charset="0"/>
            </a:endParaRPr>
          </a:p>
        </p:txBody>
      </p:sp>
      <p:pic>
        <p:nvPicPr>
          <p:cNvPr id="2" name="图片 1" descr="捕获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890" y="1185545"/>
            <a:ext cx="6232525" cy="3112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70349" y="4857"/>
            <a:ext cx="9476984" cy="809336"/>
          </a:xfrm>
        </p:spPr>
        <p:txBody>
          <a:bodyPr>
            <a:normAutofit/>
          </a:bodyPr>
          <a:lstStyle/>
          <a:p>
            <a:pPr marL="0" algn="ctr">
              <a:buFont typeface="Arial"/>
              <a:buNone/>
            </a:pP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接口级</a:t>
            </a:r>
            <a:r>
              <a:rPr lang="en-US" altLang="zh-CN" sz="4400" dirty="0" smtClean="0">
                <a:latin typeface="FZ 大黑简体" charset="-122"/>
                <a:ea typeface="FZ 大黑简体" charset="-122"/>
                <a:cs typeface="FZ 大黑简体" charset="-122"/>
              </a:rPr>
              <a:t>(</a:t>
            </a:r>
            <a:r>
              <a:rPr lang="zh-CN" altLang="zh-CN" sz="4400" dirty="0" smtClean="0">
                <a:latin typeface="FZ 大黑简体" charset="-122"/>
                <a:ea typeface="FZ 大黑简体" charset="-122"/>
                <a:cs typeface="FZ 大黑简体" charset="-122"/>
              </a:rPr>
              <a:t>续</a:t>
            </a:r>
            <a:r>
              <a:rPr lang="en-US" altLang="zh-CN" sz="4400" dirty="0" smtClean="0">
                <a:latin typeface="FZ 大黑简体" charset="-122"/>
                <a:ea typeface="FZ 大黑简体" charset="-122"/>
                <a:cs typeface="FZ 大黑简体" charset="-122"/>
              </a:rPr>
              <a:t>)</a:t>
            </a:r>
            <a:endParaRPr lang="en-US" altLang="zh-CN" sz="4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276013" y="1159933"/>
            <a:ext cx="5121466" cy="497707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dirty="0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局限性：</a:t>
            </a:r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  <a:p>
            <a:pPr marL="0" lvl="0" indent="0">
              <a:buNone/>
            </a:pP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首先，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无法控制路由器对探针的回复，对于不回复的路由器，无法得到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地址，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rtt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等信息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。</a:t>
            </a:r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  <a:p>
            <a:pPr marL="0" lvl="0" indent="0">
              <a:buNone/>
            </a:pP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此外，由于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地址的分配机制，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icmp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返回的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地址可能不是合法的。</a:t>
            </a:r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  <a:p>
            <a:pPr marL="0" lvl="0" indent="0">
              <a:buNone/>
            </a:pP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还有，由于往返路由的不对称性和拥塞的存在，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icmp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返回的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rtt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可能无法正确反映真实的传输延迟。</a:t>
            </a:r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  <a:p>
            <a:pPr marL="0" lvl="0" indent="0">
              <a:buNone/>
            </a:pP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除了以上网络层的问题，数据链路层对于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并不是完全透明的，有些数据链路层网络会故意向网络层隐藏自己，因而无法被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发现并测量。</a:t>
            </a:r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  <a:p>
            <a:pPr lvl="0"/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  <a:p>
            <a:pPr lvl="0"/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  <a:p>
            <a:pPr lvl="0"/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  <a:p>
            <a:pPr lvl="0"/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  <a:p>
            <a:pPr lvl="0"/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</p:txBody>
      </p:sp>
      <p:sp>
        <p:nvSpPr>
          <p:cNvPr id="3" name="Content Placeholder 2"/>
          <p:cNvSpPr txBox="1"/>
          <p:nvPr/>
        </p:nvSpPr>
        <p:spPr>
          <a:xfrm>
            <a:off x="6438053" y="1159933"/>
            <a:ext cx="5121466" cy="497707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大规模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测量问题和方案：</a:t>
            </a:r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  <a:p>
            <a:pPr lvl="1"/>
            <a:r>
              <a:rPr lang="en-US" altLang="zh-CN" sz="2055" dirty="0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2055" dirty="0">
                <a:latin typeface="FangSong" charset="0"/>
                <a:ea typeface="FangSong" charset="0"/>
                <a:cs typeface="FangSong" charset="0"/>
              </a:rPr>
              <a:t>观察点的选择：有的观察点很难发现一些路径。相关研究提出了统计和人工两种手段，提高路径发现率。</a:t>
            </a:r>
            <a:endParaRPr lang="zh-CN" altLang="en-US" sz="2055" dirty="0">
              <a:latin typeface="FangSong" charset="0"/>
              <a:ea typeface="FangSong" charset="0"/>
              <a:cs typeface="FangSong" charset="0"/>
            </a:endParaRPr>
          </a:p>
          <a:p>
            <a:pPr lvl="1"/>
            <a:r>
              <a:rPr lang="zh-CN" altLang="en-US" sz="2055" dirty="0">
                <a:latin typeface="FangSong" charset="0"/>
                <a:ea typeface="FangSong" charset="0"/>
                <a:cs typeface="FangSong" charset="0"/>
              </a:rPr>
              <a:t>大规模</a:t>
            </a:r>
            <a:r>
              <a:rPr lang="en-US" altLang="zh-CN" sz="2055" dirty="0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2055" dirty="0">
                <a:latin typeface="FangSong" charset="0"/>
                <a:ea typeface="FangSong" charset="0"/>
                <a:cs typeface="FangSong" charset="0"/>
              </a:rPr>
              <a:t>测量平台的协作机制：如果不对冗余测量进行控制，和观察点拓扑距离较小的路由器将会有较大负载。相关方案在监控点内采用</a:t>
            </a:r>
            <a:r>
              <a:rPr lang="en-US" altLang="zh-CN" sz="2055" dirty="0">
                <a:latin typeface="FangSong" charset="0"/>
                <a:ea typeface="FangSong" charset="0"/>
                <a:cs typeface="FangSong" charset="0"/>
              </a:rPr>
              <a:t>“</a:t>
            </a:r>
            <a:r>
              <a:rPr lang="zh-CN" altLang="en-US" sz="2055" dirty="0">
                <a:latin typeface="FangSong" charset="0"/>
                <a:ea typeface="FangSong" charset="0"/>
                <a:cs typeface="FangSong" charset="0"/>
              </a:rPr>
              <a:t>远探针</a:t>
            </a:r>
            <a:r>
              <a:rPr lang="en-US" altLang="zh-CN" sz="2055" dirty="0">
                <a:latin typeface="FangSong" charset="0"/>
                <a:ea typeface="FangSong" charset="0"/>
                <a:cs typeface="FangSong" charset="0"/>
              </a:rPr>
              <a:t>”</a:t>
            </a:r>
            <a:r>
              <a:rPr lang="zh-CN" altLang="en-US" sz="2055" dirty="0">
                <a:latin typeface="FangSong" charset="0"/>
                <a:ea typeface="FangSong" charset="0"/>
                <a:cs typeface="FangSong" charset="0"/>
              </a:rPr>
              <a:t>手段，监控点间采用</a:t>
            </a:r>
            <a:r>
              <a:rPr lang="en-US" altLang="zh-CN" sz="2055" dirty="0">
                <a:latin typeface="FangSong" charset="0"/>
                <a:ea typeface="FangSong" charset="0"/>
                <a:cs typeface="FangSong" charset="0"/>
              </a:rPr>
              <a:t>“</a:t>
            </a:r>
            <a:r>
              <a:rPr lang="zh-CN" altLang="en-US" sz="2055" dirty="0">
                <a:latin typeface="FangSong" charset="0"/>
                <a:ea typeface="FangSong" charset="0"/>
                <a:cs typeface="FangSong" charset="0"/>
              </a:rPr>
              <a:t>协作监测</a:t>
            </a:r>
            <a:r>
              <a:rPr lang="en-US" altLang="zh-CN" sz="2055" dirty="0">
                <a:latin typeface="FangSong" charset="0"/>
                <a:ea typeface="FangSong" charset="0"/>
                <a:cs typeface="FangSong" charset="0"/>
              </a:rPr>
              <a:t>”</a:t>
            </a:r>
            <a:r>
              <a:rPr lang="zh-CN" altLang="en-US" sz="2055" dirty="0">
                <a:latin typeface="FangSong" charset="0"/>
                <a:ea typeface="FangSong" charset="0"/>
                <a:cs typeface="FangSong" charset="0"/>
              </a:rPr>
              <a:t>手段</a:t>
            </a:r>
            <a:r>
              <a:rPr lang="zh-CN" altLang="en-US" sz="2055" dirty="0">
                <a:latin typeface="FangSong" charset="0"/>
                <a:ea typeface="FangSong" charset="0"/>
                <a:cs typeface="FangSong" charset="0"/>
              </a:rPr>
              <a:t>，去除冗余测量，做到高发现率的同时，降低负载。</a:t>
            </a:r>
            <a:endParaRPr lang="en-US" altLang="zh-CN" sz="2055" dirty="0">
              <a:latin typeface="FangSong" charset="0"/>
              <a:ea typeface="FangSong" charset="0"/>
              <a:cs typeface="FangSong" charset="0"/>
            </a:endParaRPr>
          </a:p>
          <a:p>
            <a:pPr lvl="0"/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大规模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监控平台：</a:t>
            </a:r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  <a:p>
            <a:pPr lvl="1"/>
            <a:r>
              <a:rPr lang="zh-CN" altLang="en-US" sz="2055" dirty="0">
                <a:latin typeface="FangSong" charset="0"/>
                <a:ea typeface="FangSong" charset="0"/>
                <a:cs typeface="FangSong" charset="0"/>
              </a:rPr>
              <a:t>专用平台</a:t>
            </a:r>
            <a:r>
              <a:rPr lang="en-US" altLang="zh-CN" sz="2055" dirty="0">
                <a:latin typeface="FangSong" charset="0"/>
                <a:ea typeface="FangSong" charset="0"/>
                <a:cs typeface="FangSong" charset="0"/>
              </a:rPr>
              <a:t>:</a:t>
            </a:r>
            <a:r>
              <a:rPr lang="zh-CN" altLang="en-US" sz="2055" dirty="0">
                <a:latin typeface="FangSong" charset="0"/>
                <a:ea typeface="FangSong" charset="0"/>
                <a:cs typeface="FangSong" charset="0"/>
              </a:rPr>
              <a:t>科研机构提供</a:t>
            </a:r>
            <a:r>
              <a:rPr lang="en-US" altLang="zh-CN" sz="2055" dirty="0">
                <a:latin typeface="FangSong" charset="0"/>
                <a:ea typeface="FangSong" charset="0"/>
                <a:cs typeface="FangSong" charset="0"/>
              </a:rPr>
              <a:t>(e.g. PlanetLab)</a:t>
            </a:r>
            <a:endParaRPr lang="en-US" altLang="zh-CN" sz="2055" dirty="0">
              <a:latin typeface="FangSong" charset="0"/>
              <a:ea typeface="FangSong" charset="0"/>
              <a:cs typeface="FangSong" charset="0"/>
            </a:endParaRPr>
          </a:p>
          <a:p>
            <a:pPr lvl="1"/>
            <a:r>
              <a:rPr lang="zh-CN" altLang="en-US" sz="2055" dirty="0">
                <a:latin typeface="FangSong" charset="0"/>
                <a:ea typeface="FangSong" charset="0"/>
                <a:cs typeface="FangSong" charset="0"/>
              </a:rPr>
              <a:t>多源分布式</a:t>
            </a:r>
            <a:r>
              <a:rPr lang="en-US" altLang="zh-CN" sz="2055" dirty="0">
                <a:latin typeface="FangSong" charset="0"/>
                <a:ea typeface="FangSong" charset="0"/>
                <a:cs typeface="FangSong" charset="0"/>
              </a:rPr>
              <a:t>:Internet</a:t>
            </a:r>
            <a:r>
              <a:rPr lang="zh-CN" altLang="en-US" sz="2055" dirty="0">
                <a:latin typeface="FangSong" charset="0"/>
                <a:ea typeface="FangSong" charset="0"/>
                <a:cs typeface="FangSong" charset="0"/>
              </a:rPr>
              <a:t>用户支持</a:t>
            </a:r>
            <a:r>
              <a:rPr lang="en-US" altLang="zh-CN" sz="2055" dirty="0">
                <a:latin typeface="FangSong" charset="0"/>
                <a:ea typeface="FangSong" charset="0"/>
                <a:cs typeface="FangSong" charset="0"/>
              </a:rPr>
              <a:t>(e.g.Scriptroute)</a:t>
            </a:r>
            <a:endParaRPr lang="en-US" altLang="zh-CN" sz="2055" dirty="0">
              <a:latin typeface="FangSong" charset="0"/>
              <a:ea typeface="FangSong" charset="0"/>
              <a:cs typeface="FangSong" charset="0"/>
            </a:endParaRPr>
          </a:p>
          <a:p>
            <a:pPr lvl="0"/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  <a:p>
            <a:pPr lvl="0"/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70349" y="4857"/>
            <a:ext cx="9476984" cy="809336"/>
          </a:xfrm>
        </p:spPr>
        <p:txBody>
          <a:bodyPr>
            <a:normAutofit/>
          </a:bodyPr>
          <a:lstStyle/>
          <a:p>
            <a:pPr marL="0" algn="ctr">
              <a:buFont typeface="Arial"/>
              <a:buNone/>
            </a:pP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接口级</a:t>
            </a:r>
            <a:r>
              <a:rPr lang="en-US" altLang="zh-CN" sz="4400" dirty="0" smtClean="0">
                <a:latin typeface="FZ 大黑简体" charset="-122"/>
                <a:ea typeface="FZ 大黑简体" charset="-122"/>
                <a:cs typeface="FZ 大黑简体" charset="-122"/>
              </a:rPr>
              <a:t>(</a:t>
            </a: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续</a:t>
            </a:r>
            <a:r>
              <a:rPr lang="en-US" altLang="zh-CN" sz="4400" dirty="0" smtClean="0">
                <a:latin typeface="FZ 大黑简体" charset="-122"/>
                <a:ea typeface="FZ 大黑简体" charset="-122"/>
                <a:cs typeface="FZ 大黑简体" charset="-122"/>
              </a:rPr>
              <a:t>)</a:t>
            </a:r>
            <a:endParaRPr lang="en-US" altLang="zh-CN" sz="4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6801485" y="1186180"/>
            <a:ext cx="5121275" cy="539305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结合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选项：通过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数据包首部的选项字段，控制探针包的路由走向。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SR(source routing)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可以指定探针包到目标必经的路由器，从而能够从源头控制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路由，扩大测量范围。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RR(record route)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和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IP Timestamp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结合可以做到反向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。</a:t>
            </a:r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  <a:p>
            <a:pPr lvl="0"/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  <a:p>
            <a:pPr lvl="0"/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子网发现：对接口级更详细的测量，能够测量出接口层的一条路径上，所经过子网所有可达的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地址。利用同一子网段内，所有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距观察点跳数差不超过一跳的性质，使用子网前缀标识子网。常用的工具有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XNET,tracenet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。</a:t>
            </a:r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</p:txBody>
      </p:sp>
      <p:pic>
        <p:nvPicPr>
          <p:cNvPr id="3" name="图片 2" descr="捕获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" y="1010920"/>
            <a:ext cx="6418580" cy="4444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70349" y="4857"/>
            <a:ext cx="9476984" cy="809336"/>
          </a:xfrm>
        </p:spPr>
        <p:txBody>
          <a:bodyPr>
            <a:normAutofit/>
          </a:bodyPr>
          <a:lstStyle/>
          <a:p>
            <a:pPr marL="0" algn="ctr">
              <a:buFont typeface="Arial"/>
              <a:buNone/>
            </a:pP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路由器级</a:t>
            </a:r>
            <a:endParaRPr lang="zh-CN" altLang="en-US" sz="4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6137275" y="1185545"/>
            <a:ext cx="5784850" cy="497713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400" dirty="0">
                <a:latin typeface="FangSong" charset="0"/>
                <a:ea typeface="FangSong" charset="0"/>
                <a:cs typeface="FangSong" charset="0"/>
                <a:sym typeface="+mn-ea"/>
              </a:rPr>
              <a:t>路由器级拓扑测量两种主要手段：</a:t>
            </a:r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  <a:p>
            <a:pPr lvl="1"/>
            <a:r>
              <a:rPr lang="zh-CN" altLang="en-US" sz="2400" dirty="0">
                <a:latin typeface="FangSong" charset="0"/>
                <a:ea typeface="FangSong" charset="0"/>
                <a:cs typeface="FangSong" charset="0"/>
                <a:sym typeface="+mn-ea"/>
              </a:rPr>
              <a:t>别名解析：如图，以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  <a:sym typeface="+mn-ea"/>
              </a:rPr>
              <a:t>traceroute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  <a:sym typeface="+mn-ea"/>
              </a:rPr>
              <a:t>得到的接口级拓扑数据为基础，采取一定手段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  <a:sym typeface="+mn-ea"/>
              </a:rPr>
              <a:t>(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  <a:sym typeface="+mn-ea"/>
              </a:rPr>
              <a:t>难点所在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  <a:sym typeface="+mn-ea"/>
              </a:rPr>
              <a:t>)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  <a:sym typeface="+mn-ea"/>
              </a:rPr>
              <a:t>聚合接口到所在路由器上。属于数据平面的主动测量。</a:t>
            </a:r>
            <a:endParaRPr lang="en-US" altLang="zh-CN" sz="2400" dirty="0">
              <a:latin typeface="FangSong" charset="0"/>
              <a:ea typeface="FangSong" charset="0"/>
              <a:cs typeface="FangSong" charset="0"/>
            </a:endParaRPr>
          </a:p>
          <a:p>
            <a:pPr lvl="1"/>
            <a:r>
              <a:rPr lang="zh-CN" altLang="en-US" sz="2400" dirty="0">
                <a:latin typeface="FangSong" charset="0"/>
                <a:ea typeface="FangSong" charset="0"/>
                <a:cs typeface="FangSong" charset="0"/>
                <a:sym typeface="+mn-ea"/>
              </a:rPr>
              <a:t>递归路由器发现：通过协议使得路由器能够在所有接口被邻居所询问到。内部网使用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  <a:sym typeface="+mn-ea"/>
              </a:rPr>
              <a:t>SNMP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  <a:sym typeface="+mn-ea"/>
              </a:rPr>
              <a:t>，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  <a:sym typeface="+mn-ea"/>
              </a:rPr>
              <a:t>Internet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  <a:sym typeface="+mn-ea"/>
              </a:rPr>
              <a:t>使用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  <a:sym typeface="+mn-ea"/>
              </a:rPr>
              <a:t>IGMP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  <a:sym typeface="+mn-ea"/>
              </a:rPr>
              <a:t>。属于控制平面的主动测量。</a:t>
            </a:r>
            <a:endParaRPr lang="zh-CN" altLang="en-US" sz="2055" dirty="0">
              <a:latin typeface="FangSong" charset="0"/>
              <a:ea typeface="FangSong" charset="0"/>
              <a:cs typeface="FangSong" charset="0"/>
            </a:endParaRPr>
          </a:p>
        </p:txBody>
      </p:sp>
      <p:pic>
        <p:nvPicPr>
          <p:cNvPr id="3" name="图片 2" descr="捕获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35" y="814705"/>
            <a:ext cx="6115685" cy="4372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70349" y="4857"/>
            <a:ext cx="9476984" cy="809336"/>
          </a:xfrm>
        </p:spPr>
        <p:txBody>
          <a:bodyPr>
            <a:normAutofit/>
          </a:bodyPr>
          <a:lstStyle/>
          <a:p>
            <a:pPr marL="0" algn="ctr">
              <a:buFont typeface="Arial"/>
              <a:buNone/>
            </a:pP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路由器级</a:t>
            </a:r>
            <a:r>
              <a:rPr lang="en-US" altLang="zh-CN" sz="4400" dirty="0" smtClean="0">
                <a:latin typeface="FZ 大黑简体" charset="-122"/>
                <a:ea typeface="FZ 大黑简体" charset="-122"/>
                <a:cs typeface="FZ 大黑简体" charset="-122"/>
              </a:rPr>
              <a:t>(</a:t>
            </a: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续</a:t>
            </a:r>
            <a:r>
              <a:rPr lang="en-US" altLang="zh-CN" sz="4400" dirty="0" smtClean="0">
                <a:latin typeface="FZ 大黑简体" charset="-122"/>
                <a:ea typeface="FZ 大黑简体" charset="-122"/>
                <a:cs typeface="FZ 大黑简体" charset="-122"/>
              </a:rPr>
              <a:t>)</a:t>
            </a:r>
            <a:endParaRPr lang="en-US" altLang="zh-CN" sz="4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374650" y="1221740"/>
            <a:ext cx="11009630" cy="497713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别名解析采取的聚合ip地址的技术：</a:t>
            </a: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1" algn="l">
              <a:spcBef>
                <a:spcPts val="1000"/>
              </a:spcBef>
            </a:pP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同源地址探测：在解析ip地址别名时，向该ip发送一个端口不可达的包，在回复中如果源地址不同于该ip，则认为二者是别名。</a:t>
            </a: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1" algn="l">
              <a:spcBef>
                <a:spcPts val="1000"/>
              </a:spcBef>
            </a:pP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利用ip分片的id计数器：向两个可能是ip别名的ip地址同时发送一个端口不可达的包，由于同一路由器的ip分片计数器通常只有一个，所以可利用收到ip分片的id间关系可以判断二者是否为别名。</a:t>
            </a: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1" algn="l">
              <a:spcBef>
                <a:spcPts val="1000"/>
              </a:spcBef>
            </a:pP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还有基于域名和基于图的启发式方法</a:t>
            </a: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1" algn="l">
              <a:spcBef>
                <a:spcPts val="1000"/>
              </a:spcBef>
            </a:pP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0" algn="l"/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递归路由器发现:</a:t>
            </a: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1" algn="l">
              <a:spcBef>
                <a:spcPts val="1000"/>
              </a:spcBef>
            </a:pP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在内部网中使能了SNMP的路由器中，维护邻居接口列表，从而能递归的利用该结构进行拓扑发现。</a:t>
            </a: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1" algn="l">
              <a:spcBef>
                <a:spcPts val="1000"/>
              </a:spcBef>
            </a:pP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对于广域网中使能了DVMRP的路由器，可以通过IGMP消息来交换邻居接口列表进行拓扑测量。</a:t>
            </a:r>
            <a:endParaRPr lang="zh-CN" altLang="en-US" sz="2000" dirty="0">
              <a:latin typeface="FangSong" charset="0"/>
              <a:ea typeface="FangSong" charset="0"/>
              <a:cs typeface="FangSong" charset="0"/>
              <a:sym typeface="+mn-ea"/>
            </a:endParaRPr>
          </a:p>
          <a:p>
            <a:pPr lvl="1" algn="l">
              <a:spcBef>
                <a:spcPts val="1000"/>
              </a:spcBef>
            </a:pP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0" algn="l"/>
            <a:r>
              <a:rPr lang="zh-CN" altLang="en-US" sz="2000" dirty="0">
                <a:latin typeface="FangSong" charset="0"/>
                <a:ea typeface="FangSong" charset="0"/>
                <a:cs typeface="FangSong" charset="0"/>
              </a:rPr>
              <a:t>路由器级拓扑建模：</a:t>
            </a: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1" algn="l">
              <a:spcBef>
                <a:spcPts val="1000"/>
              </a:spcBef>
            </a:pPr>
            <a:r>
              <a:rPr lang="zh-CN" altLang="en-US" sz="2000" dirty="0">
                <a:latin typeface="FangSong" charset="0"/>
                <a:ea typeface="FangSong" charset="0"/>
                <a:cs typeface="FangSong" charset="0"/>
              </a:rPr>
              <a:t>早期基于traceroute测量数据得到了路由器的度满足幂律分布结论。然而幂律度和实际的契合度一直有争议。</a:t>
            </a: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1" algn="l">
              <a:spcBef>
                <a:spcPts val="1000"/>
              </a:spcBef>
            </a:pPr>
            <a:r>
              <a:rPr lang="zh-CN" altLang="en-US" sz="2000" dirty="0">
                <a:latin typeface="FangSong" charset="0"/>
                <a:ea typeface="FangSong" charset="0"/>
                <a:cs typeface="FangSong" charset="0"/>
              </a:rPr>
              <a:t>作为替代，后提出了启发性优化拓扑，采用逆向工程思想，从结论出发构造模型，与实际拓扑较为吻合。</a:t>
            </a: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1" algn="l">
              <a:spcBef>
                <a:spcPts val="1000"/>
              </a:spcBef>
            </a:pP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70349" y="4857"/>
            <a:ext cx="9476984" cy="809336"/>
          </a:xfrm>
        </p:spPr>
        <p:txBody>
          <a:bodyPr>
            <a:normAutofit/>
          </a:bodyPr>
          <a:lstStyle/>
          <a:p>
            <a:pPr marL="0" algn="ctr">
              <a:buFont typeface="Arial"/>
              <a:buNone/>
            </a:pPr>
            <a:r>
              <a:rPr lang="en-US" altLang="zh-CN" sz="4400" dirty="0" smtClean="0">
                <a:latin typeface="FZ 大黑简体" charset="-122"/>
                <a:ea typeface="FZ 大黑简体" charset="-122"/>
                <a:cs typeface="FZ 大黑简体" charset="-122"/>
              </a:rPr>
              <a:t>PoP</a:t>
            </a: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级</a:t>
            </a:r>
            <a:endParaRPr lang="zh-CN" altLang="en-US" sz="4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374650" y="1221740"/>
            <a:ext cx="11009630" cy="497713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入网点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PoP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，在拓扑测量上下文中指的是由一个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AS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拥有紧密互连的路由器集合。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PoP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层级的拓扑结构中，节点是带有拥有者及地理位置信息的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PoP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，拓扑中的边可以有两类，骨干链接连接同一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AS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内的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PoP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，对等链接连接不同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AS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间的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PoP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。</a:t>
            </a:r>
            <a:endParaRPr lang="zh-CN" altLang="en-US" sz="2000" dirty="0">
              <a:latin typeface="FangSong" charset="0"/>
              <a:ea typeface="FangSong" charset="0"/>
              <a:cs typeface="FangSong" charset="0"/>
              <a:sym typeface="+mn-ea"/>
            </a:endParaRPr>
          </a:p>
          <a:p>
            <a:pPr lvl="0" algn="l"/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0" algn="l"/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</p:txBody>
      </p:sp>
      <p:pic>
        <p:nvPicPr>
          <p:cNvPr id="2" name="图片 1" descr="捕获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2324735"/>
            <a:ext cx="7084060" cy="4411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5173</Words>
  <Application>Kingsoft Office WPP</Application>
  <PresentationFormat>Widescreen</PresentationFormat>
  <Paragraphs>180</Paragraphs>
  <Slides>24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网络拓扑测量</dc:title>
  <dc:creator>Yuni</dc:creator>
  <cp:lastModifiedBy>John</cp:lastModifiedBy>
  <cp:revision>953</cp:revision>
  <dcterms:created xsi:type="dcterms:W3CDTF">2016-02-18T05:48:00Z</dcterms:created>
  <dcterms:modified xsi:type="dcterms:W3CDTF">2016-02-20T13:04:14Z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2052-10.1.0.5511</vt:lpwstr>
  </property>
</Properties>
</file>